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322" r:id="rId3"/>
    <p:sldId id="317" r:id="rId4"/>
    <p:sldId id="312" r:id="rId5"/>
    <p:sldId id="311" r:id="rId6"/>
    <p:sldId id="323" r:id="rId7"/>
    <p:sldId id="270" r:id="rId8"/>
    <p:sldId id="271" r:id="rId9"/>
    <p:sldId id="272" r:id="rId10"/>
    <p:sldId id="273" r:id="rId11"/>
    <p:sldId id="274" r:id="rId12"/>
    <p:sldId id="278" r:id="rId13"/>
    <p:sldId id="279" r:id="rId14"/>
    <p:sldId id="283" r:id="rId15"/>
    <p:sldId id="280" r:id="rId16"/>
    <p:sldId id="285" r:id="rId17"/>
    <p:sldId id="296" r:id="rId18"/>
    <p:sldId id="297" r:id="rId19"/>
    <p:sldId id="298" r:id="rId20"/>
    <p:sldId id="300" r:id="rId21"/>
    <p:sldId id="299" r:id="rId22"/>
    <p:sldId id="287" r:id="rId23"/>
    <p:sldId id="289" r:id="rId24"/>
    <p:sldId id="301" r:id="rId25"/>
    <p:sldId id="302" r:id="rId26"/>
    <p:sldId id="303" r:id="rId27"/>
    <p:sldId id="304" r:id="rId28"/>
    <p:sldId id="305" r:id="rId29"/>
    <p:sldId id="306" r:id="rId30"/>
    <p:sldId id="262" r:id="rId31"/>
    <p:sldId id="294"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E32E292-E68C-4B8E-83AD-88AA811E1B1C}" type="datetimeFigureOut">
              <a:rPr lang="ru-RU" smtClean="0"/>
              <a:pPr/>
              <a:t>22.12.2015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228176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32E292-E68C-4B8E-83AD-88AA811E1B1C}" type="datetimeFigureOut">
              <a:rPr lang="ru-RU" smtClean="0"/>
              <a:pPr/>
              <a:t>22.12.2015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220984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32E292-E68C-4B8E-83AD-88AA811E1B1C}" type="datetimeFigureOut">
              <a:rPr lang="ru-RU" smtClean="0"/>
              <a:pPr/>
              <a:t>22.12.2015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2867846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32E292-E68C-4B8E-83AD-88AA811E1B1C}" type="datetimeFigureOut">
              <a:rPr lang="ru-RU" smtClean="0"/>
              <a:pPr/>
              <a:t>22.12.2015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122529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FE32E292-E68C-4B8E-83AD-88AA811E1B1C}" type="datetimeFigureOut">
              <a:rPr lang="ru-RU" smtClean="0"/>
              <a:pPr/>
              <a:t>22.12.2015</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29653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E32E292-E68C-4B8E-83AD-88AA811E1B1C}" type="datetimeFigureOut">
              <a:rPr lang="ru-RU" smtClean="0"/>
              <a:pPr/>
              <a:t>22.12.2015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279212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E32E292-E68C-4B8E-83AD-88AA811E1B1C}" type="datetimeFigureOut">
              <a:rPr lang="ru-RU" smtClean="0"/>
              <a:pPr/>
              <a:t>22.12.2015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3698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E32E292-E68C-4B8E-83AD-88AA811E1B1C}" type="datetimeFigureOut">
              <a:rPr lang="ru-RU" smtClean="0"/>
              <a:pPr/>
              <a:t>22.12.2015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94171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2E292-E68C-4B8E-83AD-88AA811E1B1C}" type="datetimeFigureOut">
              <a:rPr lang="ru-RU" smtClean="0"/>
              <a:pPr/>
              <a:t>22.12.2015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289390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E32E292-E68C-4B8E-83AD-88AA811E1B1C}" type="datetimeFigureOut">
              <a:rPr lang="ru-RU" smtClean="0"/>
              <a:pPr/>
              <a:t>22.12.2015</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223725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E32E292-E68C-4B8E-83AD-88AA811E1B1C}" type="datetimeFigureOut">
              <a:rPr lang="ru-RU" smtClean="0"/>
              <a:pPr/>
              <a:t>22.12.2015</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60569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E32E292-E68C-4B8E-83AD-88AA811E1B1C}" type="datetimeFigureOut">
              <a:rPr lang="ru-RU" smtClean="0"/>
              <a:pPr/>
              <a:t>22.12.2015</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F09301D-4529-40D2-BD44-9B70743DA147}" type="slidenum">
              <a:rPr lang="ru-RU" smtClean="0"/>
              <a:pPr/>
              <a:t>‹#›</a:t>
            </a:fld>
            <a:endParaRPr lang="ru-RU"/>
          </a:p>
        </p:txBody>
      </p:sp>
    </p:spTree>
    <p:extLst>
      <p:ext uri="{BB962C8B-B14F-4D97-AF65-F5344CB8AC3E}">
        <p14:creationId xmlns:p14="http://schemas.microsoft.com/office/powerpoint/2010/main" xmlns="" val="335486960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468" y="0"/>
            <a:ext cx="10453766" cy="6986528"/>
          </a:xfrm>
          <a:prstGeom prst="rect">
            <a:avLst/>
          </a:prstGeom>
          <a:noFill/>
        </p:spPr>
        <p:txBody>
          <a:bodyPr wrap="square" rtlCol="0">
            <a:spAutoFit/>
          </a:bodyPr>
          <a:lstStyle/>
          <a:p>
            <a:pPr algn="ctr"/>
            <a:endParaRPr lang="ru-RU" sz="3200" b="1" dirty="0" smtClean="0">
              <a:solidFill>
                <a:schemeClr val="bg1"/>
              </a:solidFill>
              <a:latin typeface="Times New Roman" pitchFamily="18" charset="0"/>
              <a:cs typeface="Times New Roman" pitchFamily="18" charset="0"/>
            </a:endParaRPr>
          </a:p>
          <a:p>
            <a:pPr algn="ctr"/>
            <a:endParaRPr lang="ru-RU" sz="3200" b="1" dirty="0">
              <a:solidFill>
                <a:schemeClr val="bg1"/>
              </a:solidFill>
              <a:latin typeface="Times New Roman" pitchFamily="18" charset="0"/>
              <a:cs typeface="Times New Roman" pitchFamily="18" charset="0"/>
            </a:endParaRPr>
          </a:p>
          <a:p>
            <a:pPr algn="ctr"/>
            <a:r>
              <a:rPr lang="ru-RU" sz="3200" b="1" dirty="0" smtClean="0">
                <a:solidFill>
                  <a:schemeClr val="bg1"/>
                </a:solidFill>
                <a:latin typeface="Times New Roman" pitchFamily="18" charset="0"/>
                <a:cs typeface="Times New Roman" pitchFamily="18" charset="0"/>
              </a:rPr>
              <a:t>“</a:t>
            </a:r>
            <a:r>
              <a:rPr lang="ru-RU" sz="3200" b="1" dirty="0" err="1">
                <a:latin typeface="Times New Roman" pitchFamily="18" charset="0"/>
                <a:cs typeface="Times New Roman" pitchFamily="18" charset="0"/>
              </a:rPr>
              <a:t>Кексаларни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эъзозлаш</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йили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Давлат</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дастури</a:t>
            </a:r>
            <a:r>
              <a:rPr lang="uz-Cyrl-UZ" sz="3200" b="1" dirty="0">
                <a:latin typeface="Times New Roman" pitchFamily="18" charset="0"/>
                <a:cs typeface="Times New Roman" pitchFamily="18" charset="0"/>
              </a:rPr>
              <a:t> доирасида</a:t>
            </a:r>
            <a:endParaRPr lang="ru-RU" sz="3200" dirty="0">
              <a:latin typeface="Times New Roman" pitchFamily="18" charset="0"/>
              <a:cs typeface="Times New Roman" pitchFamily="18" charset="0"/>
            </a:endParaRPr>
          </a:p>
          <a:p>
            <a:pPr algn="ctr"/>
            <a:r>
              <a:rPr lang="ru-RU" sz="3200" b="1" dirty="0" err="1">
                <a:latin typeface="Times New Roman" pitchFamily="18" charset="0"/>
                <a:cs typeface="Times New Roman" pitchFamily="18" charset="0"/>
              </a:rPr>
              <a:t>амалга</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оши</a:t>
            </a:r>
            <a:r>
              <a:rPr lang="uz-Cyrl-UZ" sz="3200" b="1" dirty="0">
                <a:latin typeface="Times New Roman" pitchFamily="18" charset="0"/>
                <a:cs typeface="Times New Roman" pitchFamily="18" charset="0"/>
              </a:rPr>
              <a:t>рилган ишлар</a:t>
            </a:r>
            <a:endParaRPr lang="ru-RU" sz="3200" dirty="0">
              <a:latin typeface="Times New Roman" pitchFamily="18" charset="0"/>
              <a:cs typeface="Times New Roman" pitchFamily="18" charset="0"/>
            </a:endParaRPr>
          </a:p>
          <a:p>
            <a:pPr algn="ctr"/>
            <a:endParaRPr lang="ru-RU" sz="3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ru-RU"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ru-RU"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p>
          <a:p>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a:p>
            <a:pPr algn="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17- </a:t>
            </a:r>
            <a:r>
              <a:rPr lang="uz-Cyrl-U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маънавият соати</a:t>
            </a:r>
          </a:p>
          <a:p>
            <a:pPr algn="r"/>
            <a:endParaRPr lang="ru-RU"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Маърузачи</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ф.ф.н</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ижтимоий</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фанлар</a:t>
            </a:r>
            <a:endParaRPr lang="ru-RU"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r"/>
            <a:r>
              <a:rPr lang="ru-RU" sz="2000" b="1" dirty="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кафедрасининг</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a:effectLst>
                  <a:outerShdw blurRad="38100" dist="38100" dir="2700000" algn="tl">
                    <a:srgbClr val="000000">
                      <a:alpha val="43137"/>
                    </a:srgbClr>
                  </a:outerShdw>
                </a:effectLst>
                <a:latin typeface="Times New Roman" pitchFamily="18" charset="0"/>
                <a:cs typeface="Times New Roman" pitchFamily="18" charset="0"/>
              </a:rPr>
              <a:t>катта</a:t>
            </a:r>
            <a:r>
              <a:rPr lang="ru-RU" sz="2000" b="1" dirty="0">
                <a:effectLst>
                  <a:outerShdw blurRad="38100" dist="38100" dir="2700000" algn="tl">
                    <a:srgbClr val="000000">
                      <a:alpha val="43137"/>
                    </a:srgbClr>
                  </a:outerShdw>
                </a:effectLst>
                <a:latin typeface="Times New Roman" pitchFamily="18" charset="0"/>
                <a:cs typeface="Times New Roman" pitchFamily="18" charset="0"/>
              </a:rPr>
              <a:t> </a:t>
            </a:r>
            <a:r>
              <a:rPr lang="uz-Cyrl-UZ" sz="2000" b="1" dirty="0" smtClean="0">
                <a:effectLst>
                  <a:outerShdw blurRad="38100" dist="38100" dir="2700000" algn="tl">
                    <a:srgbClr val="000000">
                      <a:alpha val="43137"/>
                    </a:srgbClr>
                  </a:outerShdw>
                </a:effectLst>
                <a:latin typeface="Times New Roman" pitchFamily="18" charset="0"/>
                <a:cs typeface="Times New Roman" pitchFamily="18" charset="0"/>
              </a:rPr>
              <a:t>ўқитувчиси</a:t>
            </a:r>
          </a:p>
          <a:p>
            <a:pPr algn="r"/>
            <a:r>
              <a:rPr lang="uz-Cyrl-UZ" sz="2000" b="1" dirty="0">
                <a:effectLst>
                  <a:outerShdw blurRad="38100" dist="38100" dir="2700000" algn="tl">
                    <a:srgbClr val="000000">
                      <a:alpha val="43137"/>
                    </a:srgbClr>
                  </a:outerShdw>
                </a:effectLst>
                <a:latin typeface="Times New Roman" pitchFamily="18" charset="0"/>
                <a:cs typeface="Times New Roman" pitchFamily="18" charset="0"/>
              </a:rPr>
              <a:t>             </a:t>
            </a:r>
            <a:r>
              <a:rPr lang="uz-Cyrl-UZ" sz="2000" b="1" dirty="0" smtClean="0">
                <a:effectLst>
                  <a:outerShdw blurRad="38100" dist="38100" dir="2700000" algn="tl">
                    <a:srgbClr val="000000">
                      <a:alpha val="43137"/>
                    </a:srgbClr>
                  </a:outerShdw>
                </a:effectLst>
                <a:latin typeface="Times New Roman" pitchFamily="18" charset="0"/>
                <a:cs typeface="Times New Roman" pitchFamily="18" charset="0"/>
              </a:rPr>
              <a:t>Ф.С.Атамуратова</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a:p>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034971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99967" y="0"/>
            <a:ext cx="6192033" cy="6858000"/>
          </a:xfrm>
        </p:spPr>
        <p:txBody>
          <a:bodyPr>
            <a:normAutofit/>
          </a:bodyPr>
          <a:lstStyle/>
          <a:p>
            <a:pPr algn="just"/>
            <a:r>
              <a:rPr lang="uz-Cyrl-UZ" sz="3200" dirty="0">
                <a:latin typeface="Times New Roman" pitchFamily="18" charset="0"/>
                <a:cs typeface="Times New Roman" pitchFamily="18" charset="0"/>
              </a:rPr>
              <a:t>Халқимиз кексаларни ҳамиша ҳурматлаб, уларга эҳтиром кўрсатади. </a:t>
            </a:r>
            <a:r>
              <a:rPr lang="ru-RU" sz="3200" dirty="0" err="1">
                <a:latin typeface="Times New Roman" pitchFamily="18" charset="0"/>
                <a:cs typeface="Times New Roman" pitchFamily="18" charset="0"/>
              </a:rPr>
              <a:t>Ёшларимиз</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нуронийни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кўрса</a:t>
            </a:r>
            <a:r>
              <a:rPr lang="en-US"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қўли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кўксида</a:t>
            </a:r>
            <a:r>
              <a:rPr lang="en-US"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саломга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шай</a:t>
            </a:r>
            <a:r>
              <a:rPr lang="en-US"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хизматга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тайёр</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туради</a:t>
            </a:r>
            <a:r>
              <a:rPr lang="en-US"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Маслаҳати</a:t>
            </a:r>
            <a:r>
              <a:rPr lang="en-US" sz="3200" dirty="0">
                <a:latin typeface="Times New Roman" pitchFamily="18" charset="0"/>
                <a:cs typeface="Times New Roman" pitchFamily="18" charset="0"/>
              </a:rPr>
              <a:t>-</a:t>
            </a:r>
            <a:r>
              <a:rPr lang="ru-RU" sz="3200" dirty="0">
                <a:latin typeface="Times New Roman" pitchFamily="18" charset="0"/>
                <a:cs typeface="Times New Roman" pitchFamily="18" charset="0"/>
              </a:rPr>
              <a:t>ю панд</a:t>
            </a:r>
            <a:r>
              <a:rPr lang="en-US" sz="3200" dirty="0">
                <a:latin typeface="Times New Roman" pitchFamily="18" charset="0"/>
                <a:cs typeface="Times New Roman" pitchFamily="18" charset="0"/>
              </a:rPr>
              <a:t>-</a:t>
            </a:r>
            <a:r>
              <a:rPr lang="ru-RU" sz="3200" dirty="0" err="1">
                <a:latin typeface="Times New Roman" pitchFamily="18" charset="0"/>
                <a:cs typeface="Times New Roman" pitchFamily="18" charset="0"/>
              </a:rPr>
              <a:t>насиҳатига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лаббай</a:t>
            </a:r>
            <a:r>
              <a:rPr lang="en-US"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дейди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танбеҳига</a:t>
            </a:r>
            <a:r>
              <a:rPr lang="ru-RU" sz="3200" dirty="0">
                <a:latin typeface="Times New Roman" pitchFamily="18" charset="0"/>
                <a:cs typeface="Times New Roman" pitchFamily="18" charset="0"/>
              </a:rPr>
              <a:t> доим </a:t>
            </a:r>
            <a:r>
              <a:rPr lang="ru-RU" sz="3200" dirty="0" err="1">
                <a:latin typeface="Times New Roman" pitchFamily="18" charset="0"/>
                <a:cs typeface="Times New Roman" pitchFamily="18" charset="0"/>
              </a:rPr>
              <a:t>қулоқ</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тутади</a:t>
            </a:r>
            <a:r>
              <a:rPr lang="en-US"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Уйининг</a:t>
            </a:r>
            <a:r>
              <a:rPr lang="en-US"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дастурхонининг</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тўрини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ёши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улуғларга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атайди</a:t>
            </a:r>
            <a:r>
              <a:rPr lang="en-US" sz="3200" dirty="0">
                <a:latin typeface="Times New Roman" pitchFamily="18" charset="0"/>
                <a:cs typeface="Times New Roman" pitchFamily="18" charset="0"/>
              </a:rPr>
              <a:t>. </a:t>
            </a:r>
            <a:endParaRPr lang="ru-RU" sz="3200" dirty="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8327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13118" y="0"/>
            <a:ext cx="5878883" cy="6858000"/>
          </a:xfrm>
        </p:spPr>
        <p:txBody>
          <a:bodyPr>
            <a:normAutofit/>
          </a:bodyPr>
          <a:lstStyle/>
          <a:p>
            <a:pPr algn="just"/>
            <a:r>
              <a:rPr lang="uz-Cyrl-UZ" sz="3200" dirty="0">
                <a:latin typeface="Times New Roman" pitchFamily="18" charset="0"/>
                <a:cs typeface="Times New Roman" pitchFamily="18" charset="0"/>
              </a:rPr>
              <a:t>Қайсики хонадонда кекса бобо ва момоларимиз бўлса, ўша хонадоннинг ҳавоси бошқача. </a:t>
            </a:r>
            <a:r>
              <a:rPr lang="ru-RU" sz="3200" dirty="0" err="1">
                <a:latin typeface="Times New Roman" pitchFamily="18" charset="0"/>
                <a:cs typeface="Times New Roman" pitchFamily="18" charset="0"/>
              </a:rPr>
              <a:t>Ўғил-қиз</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невара-чевара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ҳатто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эваралар</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жамлигидаги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бу</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катта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хонадонда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бирдамлик</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жипслик</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ўзаро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меҳр-оқибат</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ўзгача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гўзал</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Топиш-тутишининг</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баракасидан</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наинки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хонадонга</a:t>
            </a:r>
            <a:r>
              <a:rPr lang="ru-RU" sz="3200" dirty="0">
                <a:latin typeface="Times New Roman" pitchFamily="18" charset="0"/>
                <a:cs typeface="Times New Roman" pitchFamily="18" charset="0"/>
              </a:rPr>
              <a:t>, балки эл-</a:t>
            </a:r>
            <a:r>
              <a:rPr lang="ru-RU" sz="3200" dirty="0" err="1">
                <a:latin typeface="Times New Roman" pitchFamily="18" charset="0"/>
                <a:cs typeface="Times New Roman" pitchFamily="18" charset="0"/>
              </a:rPr>
              <a:t>юртга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файз</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ёғилади</a:t>
            </a:r>
            <a:r>
              <a:rPr lang="ru-RU" sz="3200" dirty="0">
                <a:latin typeface="Times New Roman" pitchFamily="18" charset="0"/>
                <a:cs typeface="Times New Roman" pitchFamily="18" charset="0"/>
              </a:rPr>
              <a:t>. </a:t>
            </a:r>
          </a:p>
          <a:p>
            <a:pPr algn="just"/>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543711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434527"/>
            <a:ext cx="7619999" cy="4889036"/>
          </a:xfrm>
        </p:spPr>
        <p:txBody>
          <a:bodyPr>
            <a:noAutofit/>
          </a:bodyPr>
          <a:lstStyle/>
          <a:p>
            <a:pPr algn="just"/>
            <a:r>
              <a:rPr lang="uz-Cyrl-UZ" sz="2800" dirty="0" smtClean="0">
                <a:latin typeface="Times New Roman" pitchFamily="18" charset="0"/>
                <a:cs typeface="Times New Roman" pitchFamily="18" charset="0"/>
              </a:rPr>
              <a:t>“Ҳар </a:t>
            </a:r>
            <a:r>
              <a:rPr lang="uz-Cyrl-UZ" sz="2800" dirty="0">
                <a:latin typeface="Times New Roman" pitchFamily="18" charset="0"/>
                <a:cs typeface="Times New Roman" pitchFamily="18" charset="0"/>
              </a:rPr>
              <a:t>ким қариганда, меҳнат лаёқатини йўқотганда, шунингдек, боқувчисидан маҳрум бўл­ганда ва қонунда назарда тутилган бошқа ҳолларда ижтимоий таъминот олиш ҳуқуқига эга</a:t>
            </a:r>
            <a:r>
              <a:rPr lang="uz-Cyrl-UZ"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xfrm>
            <a:off x="5348614" y="4745846"/>
            <a:ext cx="6843385" cy="1918001"/>
          </a:xfrm>
        </p:spPr>
        <p:txBody>
          <a:bodyPr/>
          <a:lstStyle/>
          <a:p>
            <a:pPr lvl="1"/>
            <a:r>
              <a:rPr lang="uz-Cyrl-UZ" sz="2200" dirty="0"/>
              <a:t>Ўзбекистон Республикаси Конституциясининг </a:t>
            </a:r>
            <a:r>
              <a:rPr lang="uz-Cyrl-UZ" sz="2200" dirty="0" smtClean="0"/>
              <a:t>39-моддаси </a:t>
            </a:r>
            <a:endParaRPr lang="ru-RU" sz="2200" dirty="0"/>
          </a:p>
          <a:p>
            <a:endParaRPr lang="ru-RU" dirty="0"/>
          </a:p>
        </p:txBody>
      </p:sp>
      <p:pic>
        <p:nvPicPr>
          <p:cNvPr id="5" name="Picture 3" descr="C:\Users\Suxrob\Desktop\Конститут.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0697" y="158954"/>
            <a:ext cx="3879324" cy="58833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5111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0"/>
            <a:ext cx="10058400" cy="951978"/>
          </a:xfrm>
        </p:spPr>
        <p:txBody>
          <a:bodyPr>
            <a:normAutofit/>
          </a:bodyPr>
          <a:lstStyle/>
          <a:p>
            <a:pPr algn="ctr"/>
            <a:r>
              <a:rPr lang="uz-Cyrl-UZ" sz="2800" b="1" dirty="0" smtClean="0"/>
              <a:t>Кексаларни эъзозлашнинг ҳуқуқий асослари</a:t>
            </a:r>
            <a:endParaRPr lang="ru-RU" sz="2800" b="1" dirty="0"/>
          </a:p>
        </p:txBody>
      </p:sp>
      <p:sp>
        <p:nvSpPr>
          <p:cNvPr id="3" name="Объект 2"/>
          <p:cNvSpPr>
            <a:spLocks noGrp="1"/>
          </p:cNvSpPr>
          <p:nvPr>
            <p:ph idx="1"/>
          </p:nvPr>
        </p:nvSpPr>
        <p:spPr>
          <a:xfrm>
            <a:off x="137786" y="1052186"/>
            <a:ext cx="11937303" cy="5486400"/>
          </a:xfrm>
        </p:spPr>
        <p:txBody>
          <a:bodyPr>
            <a:noAutofit/>
          </a:bodyPr>
          <a:lstStyle/>
          <a:p>
            <a:pPr algn="just"/>
            <a:r>
              <a:rPr lang="uz-Cyrl-UZ" sz="2800" dirty="0">
                <a:latin typeface="Times New Roman" pitchFamily="18" charset="0"/>
                <a:cs typeface="Times New Roman" pitchFamily="18" charset="0"/>
              </a:rPr>
              <a:t>1993 йил 1 октябрда “Халқаро қариялар куни муносабати билан республиканинг кекса фуқароларини моддий рағбатлантириш тўғрисида”ги Фармони қабул </a:t>
            </a:r>
            <a:r>
              <a:rPr lang="uz-Cyrl-UZ" sz="2800" dirty="0" smtClean="0">
                <a:latin typeface="Times New Roman" pitchFamily="18" charset="0"/>
                <a:cs typeface="Times New Roman" pitchFamily="18" charset="0"/>
              </a:rPr>
              <a:t>қилинди.</a:t>
            </a:r>
          </a:p>
          <a:p>
            <a:pPr algn="just"/>
            <a:r>
              <a:rPr lang="uz-Cyrl-UZ" sz="2800" dirty="0">
                <a:latin typeface="Times New Roman" pitchFamily="18" charset="0"/>
                <a:cs typeface="Times New Roman" pitchFamily="18" charset="0"/>
              </a:rPr>
              <a:t>1996 йил декабрь ойида эса давлатимиз раҳбарининг Фармони билан Ўзбекистон фахрийларини қўллаб-қувватлаш “Нуроний” жамғармаси ташкил </a:t>
            </a:r>
            <a:r>
              <a:rPr lang="uz-Cyrl-UZ" sz="2800" dirty="0" smtClean="0">
                <a:latin typeface="Times New Roman" pitchFamily="18" charset="0"/>
                <a:cs typeface="Times New Roman" pitchFamily="18" charset="0"/>
              </a:rPr>
              <a:t>этилди.</a:t>
            </a:r>
          </a:p>
          <a:p>
            <a:pPr algn="just"/>
            <a:r>
              <a:rPr lang="uz-Cyrl-UZ" sz="2800" dirty="0">
                <a:latin typeface="Times New Roman" pitchFamily="18" charset="0"/>
                <a:cs typeface="Times New Roman" pitchFamily="18" charset="0"/>
              </a:rPr>
              <a:t>2014 йил 13 октябрдаги “1941-1945 йиллардаги уруш ва меҳнат фронти фахрийларини ижтимоий қўллаб-қувватлашни янада кучайтириш чора-тадбирлари тўғ­рисида”ги </a:t>
            </a:r>
            <a:r>
              <a:rPr lang="uz-Cyrl-UZ" sz="2800" dirty="0" smtClean="0">
                <a:latin typeface="Times New Roman" pitchFamily="18" charset="0"/>
                <a:cs typeface="Times New Roman" pitchFamily="18" charset="0"/>
              </a:rPr>
              <a:t>Фармони қабул қилинди.</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266438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49655" y="0"/>
            <a:ext cx="6342345" cy="6858000"/>
          </a:xfrm>
        </p:spPr>
        <p:txBody>
          <a:bodyPr>
            <a:normAutofit/>
          </a:bodyPr>
          <a:lstStyle/>
          <a:p>
            <a:pPr algn="just"/>
            <a:r>
              <a:rPr lang="uz-Cyrl-UZ" sz="3200" dirty="0">
                <a:latin typeface="Times New Roman" pitchFamily="18" charset="0"/>
                <a:cs typeface="Times New Roman" pitchFamily="18" charset="0"/>
              </a:rPr>
              <a:t>Шуни таъкидлаб ўтиш </a:t>
            </a:r>
            <a:r>
              <a:rPr lang="uz-Cyrl-UZ" sz="3200" dirty="0" smtClean="0">
                <a:latin typeface="Times New Roman" pitchFamily="18" charset="0"/>
                <a:cs typeface="Times New Roman" pitchFamily="18" charset="0"/>
              </a:rPr>
              <a:t>жоизки</a:t>
            </a:r>
            <a:r>
              <a:rPr lang="uz-Cyrl-UZ" sz="3200" dirty="0">
                <a:latin typeface="Times New Roman" pitchFamily="18" charset="0"/>
                <a:cs typeface="Times New Roman" pitchFamily="18" charset="0"/>
              </a:rPr>
              <a:t>, айни пайтда юртимизда 225 минг нафар 80 ёшдан, 44 минг нафар 90 ёшдан, 8 минг 700 нафар — шунга эътибор беринг — 100 ёшдан ошган табаррук қариялар яшамоқда. Улар орасида 3 минг 109 нафар Иккинчи жаҳон уруши қатнашчиси, 69 минг 994 нафар фронт ортида меҳнат қилган инсонлар бор.</a:t>
            </a:r>
            <a:endParaRPr lang="ru-RU" sz="3200" dirty="0">
              <a:latin typeface="Times New Roman" pitchFamily="18" charset="0"/>
              <a:cs typeface="Times New Roman" pitchFamily="18" charset="0"/>
            </a:endParaRPr>
          </a:p>
          <a:p>
            <a:endParaRPr lang="ru-RU" sz="2800" dirty="0"/>
          </a:p>
        </p:txBody>
      </p:sp>
    </p:spTree>
    <p:extLst>
      <p:ext uri="{BB962C8B-B14F-4D97-AF65-F5344CB8AC3E}">
        <p14:creationId xmlns:p14="http://schemas.microsoft.com/office/powerpoint/2010/main" xmlns="" val="715760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1" y="0"/>
            <a:ext cx="6096000" cy="6858000"/>
          </a:xfrm>
        </p:spPr>
        <p:txBody>
          <a:bodyPr>
            <a:normAutofit fontScale="92500" lnSpcReduction="10000"/>
          </a:bodyPr>
          <a:lstStyle/>
          <a:p>
            <a:pPr algn="just"/>
            <a:r>
              <a:rPr lang="uz-Cyrl-UZ" sz="3200" dirty="0">
                <a:latin typeface="Times New Roman" pitchFamily="18" charset="0"/>
                <a:cs typeface="Times New Roman" pitchFamily="18" charset="0"/>
              </a:rPr>
              <a:t>2015 йилни юртимизда “Кексаларни эъзозлаш йили” муносабати билан 6 бўлимдан иборат Давлат дастури қабул қилинган эди</a:t>
            </a:r>
            <a:r>
              <a:rPr lang="uz-Cyrl-UZ" sz="3200" dirty="0" smtClean="0">
                <a:latin typeface="Times New Roman" pitchFamily="18" charset="0"/>
                <a:cs typeface="Times New Roman" pitchFamily="18" charset="0"/>
              </a:rPr>
              <a:t>:</a:t>
            </a:r>
          </a:p>
          <a:p>
            <a:pPr algn="just"/>
            <a:r>
              <a:rPr lang="uz-Cyrl-UZ" sz="3200" b="1" dirty="0">
                <a:latin typeface="Times New Roman" pitchFamily="18" charset="0"/>
                <a:cs typeface="Times New Roman" pitchFamily="18" charset="0"/>
              </a:rPr>
              <a:t>Давлат дастурининг биринчи йўналишида</a:t>
            </a:r>
            <a:r>
              <a:rPr lang="uz-Cyrl-UZ" sz="3200" b="1" i="1" dirty="0">
                <a:latin typeface="Times New Roman" pitchFamily="18" charset="0"/>
                <a:cs typeface="Times New Roman" pitchFamily="18" charset="0"/>
              </a:rPr>
              <a:t> </a:t>
            </a:r>
            <a:r>
              <a:rPr lang="uz-Cyrl-UZ" sz="3200" dirty="0">
                <a:latin typeface="Times New Roman" pitchFamily="18" charset="0"/>
                <a:cs typeface="Times New Roman" pitchFamily="18" charset="0"/>
              </a:rPr>
              <a:t>кексаларга эътибор ва ғамхўрликни кучайтириш ҳамда улар ҳаёти мазмуни ва сифатини ошириш, пенсия таъминоти ва ижтимоий қўллаб-қувватлаш тизимини такомиллаштиришга йўналтирилган норматив-ҳуқуқий базани қайта кўриб </a:t>
            </a:r>
            <a:r>
              <a:rPr lang="uz-Cyrl-UZ" sz="3200" dirty="0" smtClean="0">
                <a:latin typeface="Times New Roman" pitchFamily="18" charset="0"/>
                <a:cs typeface="Times New Roman" pitchFamily="18" charset="0"/>
              </a:rPr>
              <a:t>чиқиш белгиланган.</a:t>
            </a:r>
            <a:endParaRPr lang="ru-RU" sz="3200" dirty="0">
              <a:latin typeface="Times New Roman" pitchFamily="18" charset="0"/>
              <a:cs typeface="Times New Roman" pitchFamily="18" charset="0"/>
            </a:endParaRPr>
          </a:p>
          <a:p>
            <a:pPr algn="just"/>
            <a:r>
              <a:rPr lang="uz-Cyrl-UZ" sz="3200"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a:p>
            <a:endParaRPr lang="ru-RU" sz="2800" dirty="0"/>
          </a:p>
        </p:txBody>
      </p:sp>
    </p:spTree>
    <p:extLst>
      <p:ext uri="{BB962C8B-B14F-4D97-AF65-F5344CB8AC3E}">
        <p14:creationId xmlns:p14="http://schemas.microsoft.com/office/powerpoint/2010/main" xmlns="" val="4197961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00593" y="0"/>
            <a:ext cx="5891408" cy="6858000"/>
          </a:xfrm>
        </p:spPr>
        <p:txBody>
          <a:bodyPr>
            <a:normAutofit/>
          </a:bodyPr>
          <a:lstStyle/>
          <a:p>
            <a:pPr algn="just"/>
            <a:r>
              <a:rPr lang="uz-Cyrl-UZ" sz="2800" b="1" dirty="0">
                <a:latin typeface="Times New Roman" pitchFamily="18" charset="0"/>
                <a:cs typeface="Times New Roman" pitchFamily="18" charset="0"/>
              </a:rPr>
              <a:t>Давлат дастурининг иккинчи йўналишида</a:t>
            </a:r>
            <a:r>
              <a:rPr lang="uz-Cyrl-UZ" sz="2800" b="1" i="1" dirty="0">
                <a:latin typeface="Times New Roman" pitchFamily="18" charset="0"/>
                <a:cs typeface="Times New Roman" pitchFamily="18" charset="0"/>
              </a:rPr>
              <a:t> </a:t>
            </a:r>
            <a:r>
              <a:rPr lang="uz-Cyrl-UZ" sz="2800" dirty="0">
                <a:latin typeface="Times New Roman" pitchFamily="18" charset="0"/>
                <a:cs typeface="Times New Roman" pitchFamily="18" charset="0"/>
              </a:rPr>
              <a:t>кексаларни, энг аввало, 1941-1945 йиллардаги уруш ва меҳнат фронти фахрийларини қўллаб-қувватлаш, биринчи навбатда ёлғиз қариялар ва ногиронларга қўрсатиладиган ижтимоий ва маиший хизматлар рўйхатини кенгайтириш, фаровон ва муносиб турмуш шароитлари билан таъминлаш мақсадида уларни моддий ва маънавий қўллаб-қувватлаш миқёсини ошириш вазифалари </a:t>
            </a:r>
            <a:r>
              <a:rPr lang="uz-Cyrl-UZ" sz="2800" dirty="0" smtClean="0">
                <a:latin typeface="Times New Roman" pitchFamily="18" charset="0"/>
                <a:cs typeface="Times New Roman" pitchFamily="18" charset="0"/>
              </a:rPr>
              <a:t>белгиланган.</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299973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73458" y="0"/>
            <a:ext cx="6918543" cy="6858000"/>
          </a:xfrm>
        </p:spPr>
        <p:txBody>
          <a:bodyPr>
            <a:normAutofit lnSpcReduction="10000"/>
          </a:bodyPr>
          <a:lstStyle/>
          <a:p>
            <a:pPr algn="just"/>
            <a:r>
              <a:rPr lang="uz-Cyrl-UZ" sz="2800" b="1" dirty="0">
                <a:latin typeface="Times New Roman" pitchFamily="18" charset="0"/>
                <a:cs typeface="Times New Roman" pitchFamily="18" charset="0"/>
              </a:rPr>
              <a:t>Давлат дастурининг учинчи йўналишида</a:t>
            </a:r>
            <a:r>
              <a:rPr lang="uz-Cyrl-UZ" sz="2800" b="1" i="1" dirty="0">
                <a:latin typeface="Times New Roman" pitchFamily="18" charset="0"/>
                <a:cs typeface="Times New Roman" pitchFamily="18" charset="0"/>
              </a:rPr>
              <a:t> </a:t>
            </a:r>
            <a:r>
              <a:rPr lang="uz-Cyrl-UZ" sz="2800" dirty="0">
                <a:latin typeface="Times New Roman" pitchFamily="18" charset="0"/>
                <a:cs typeface="Times New Roman" pitchFamily="18" charset="0"/>
              </a:rPr>
              <a:t>фахрийлар ва ёши улуғ инсонларга</a:t>
            </a:r>
            <a:r>
              <a:rPr lang="uz-Cyrl-UZ" sz="2800" b="1" dirty="0">
                <a:latin typeface="Times New Roman" pitchFamily="18" charset="0"/>
                <a:cs typeface="Times New Roman" pitchFamily="18" charset="0"/>
              </a:rPr>
              <a:t> </a:t>
            </a:r>
            <a:r>
              <a:rPr lang="uz-Cyrl-UZ" sz="2800" dirty="0">
                <a:latin typeface="Times New Roman" pitchFamily="18" charset="0"/>
                <a:cs typeface="Times New Roman" pitchFamily="18" charset="0"/>
              </a:rPr>
              <a:t>тиббий ва ижтимоий хизмат кўрсатиш даражаси ҳамда сифатини ошириш, уларни тизимли соғломлаштиришни ташкил этиш, кўриш ва эшитиш органлари, таянч харакат тизими ва юрак-кон-томир касалликларини даволашнинг замонавий усуллари билан қамраб олиш ва улардан фойдаланишни кенгайтириш, уларни реабилитация воситалари билан имтиёзли таъминлаш, кекса инсонларга хизмат кўрсатишга ихтисослашган санаторий-соғломлаштириш ва ижтимоий хизмат кўрсатиш муассасаларининг моддий техник базасини янада мустаҳкамлашга қаратилган тадбирлар белгиланган.</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956336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26477" y="-1"/>
            <a:ext cx="5465523" cy="7052153"/>
          </a:xfrm>
        </p:spPr>
        <p:txBody>
          <a:bodyPr>
            <a:normAutofit/>
          </a:bodyPr>
          <a:lstStyle/>
          <a:p>
            <a:pPr algn="just"/>
            <a:r>
              <a:rPr lang="uz-Cyrl-UZ" sz="2800" b="1" dirty="0">
                <a:latin typeface="Times New Roman" pitchFamily="18" charset="0"/>
                <a:cs typeface="Times New Roman" pitchFamily="18" charset="0"/>
              </a:rPr>
              <a:t>Давлат дастурининг тўртинчи йўналишда </a:t>
            </a:r>
            <a:r>
              <a:rPr lang="uz-Cyrl-UZ" sz="2800" dirty="0">
                <a:latin typeface="Times New Roman" pitchFamily="18" charset="0"/>
                <a:cs typeface="Times New Roman" pitchFamily="18" charset="0"/>
              </a:rPr>
              <a:t>мамлакатимизнинг ҳарбий, иқтисодий, маданий-маънавий ва интеллектуал салоҳиятини ошириш, жамиятимизда тинчлик-осойишталик ва барқарорлик кайфиятини шакллантириш, соғлом, баркамол авлодни тарбиялашда фаол иштирок этаётган кекса авлод вакиллари ҳурматини жойига қўйиш, ўғил-қизларни ҳар бир нуронийни чуқур ҳурмат қилиш, эъзозлаш ва уларга ғамхўрлик кўрсатиш туйғуси руҳида тарбиялаш бўйича аниқ тадбирларни амалга </a:t>
            </a:r>
            <a:r>
              <a:rPr lang="uz-Cyrl-UZ" sz="2800" dirty="0" smtClean="0">
                <a:latin typeface="Times New Roman" pitchFamily="18" charset="0"/>
                <a:cs typeface="Times New Roman" pitchFamily="18" charset="0"/>
              </a:rPr>
              <a:t>ошириш</a:t>
            </a:r>
            <a:r>
              <a:rPr lang="uz-Cyrl-UZ" sz="2800" dirty="0">
                <a:latin typeface="Times New Roman" pitchFamily="18" charset="0"/>
                <a:cs typeface="Times New Roman" pitchFamily="18" charset="0"/>
              </a:rPr>
              <a:t> </a:t>
            </a:r>
            <a:r>
              <a:rPr lang="uz-Cyrl-UZ" sz="2800" dirty="0" smtClean="0">
                <a:latin typeface="Times New Roman" pitchFamily="18" charset="0"/>
                <a:cs typeface="Times New Roman" pitchFamily="18" charset="0"/>
              </a:rPr>
              <a:t>белгиланган. </a:t>
            </a:r>
            <a:endParaRPr lang="ru-RU" sz="2800" dirty="0">
              <a:latin typeface="Times New Roman" pitchFamily="18" charset="0"/>
              <a:cs typeface="Times New Roman" pitchFamily="18" charset="0"/>
            </a:endParaRPr>
          </a:p>
          <a:p>
            <a:endParaRPr lang="ru-RU" sz="2800" dirty="0"/>
          </a:p>
        </p:txBody>
      </p:sp>
    </p:spTree>
    <p:extLst>
      <p:ext uri="{BB962C8B-B14F-4D97-AF65-F5344CB8AC3E}">
        <p14:creationId xmlns:p14="http://schemas.microsoft.com/office/powerpoint/2010/main" xmlns="" val="2787543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37545" y="0"/>
            <a:ext cx="6154456" cy="6858000"/>
          </a:xfrm>
        </p:spPr>
        <p:txBody>
          <a:bodyPr>
            <a:normAutofit/>
          </a:bodyPr>
          <a:lstStyle/>
          <a:p>
            <a:pPr algn="just"/>
            <a:r>
              <a:rPr lang="uz-Cyrl-UZ" sz="3200" b="1" dirty="0">
                <a:latin typeface="Times New Roman" pitchFamily="18" charset="0"/>
                <a:cs typeface="Times New Roman" pitchFamily="18" charset="0"/>
              </a:rPr>
              <a:t>Давлат дастурининг бешинчи йўналишида </a:t>
            </a:r>
            <a:r>
              <a:rPr lang="uz-Cyrl-UZ" sz="3200" dirty="0">
                <a:latin typeface="Times New Roman" pitchFamily="18" charset="0"/>
                <a:cs typeface="Times New Roman" pitchFamily="18" charset="0"/>
              </a:rPr>
              <a:t>кекса авлод вакилларининг ҳурматини жойига қўйиш бўйича амалга оширилаётган ишларни кучайтириш, самарасини ошириш, кексалар ҳаёт кечириши ва ҳордиқ чиқаришини ташкил этишни сифат жиҳатидан янги даражага кўтариш </a:t>
            </a:r>
            <a:r>
              <a:rPr lang="uz-Cyrl-UZ" sz="3200" dirty="0" smtClean="0">
                <a:latin typeface="Times New Roman" pitchFamily="18" charset="0"/>
                <a:cs typeface="Times New Roman" pitchFamily="18" charset="0"/>
              </a:rPr>
              <a:t>тадбирлари</a:t>
            </a:r>
            <a:r>
              <a:rPr lang="uz-Cyrl-UZ" sz="3200" dirty="0">
                <a:latin typeface="Times New Roman" pitchFamily="18" charset="0"/>
                <a:cs typeface="Times New Roman" pitchFamily="18" charset="0"/>
              </a:rPr>
              <a:t> </a:t>
            </a:r>
            <a:r>
              <a:rPr lang="uz-Cyrl-UZ" sz="3200" dirty="0" smtClean="0">
                <a:latin typeface="Times New Roman" pitchFamily="18" charset="0"/>
                <a:cs typeface="Times New Roman" pitchFamily="18" charset="0"/>
              </a:rPr>
              <a:t>белгиланган.</a:t>
            </a:r>
            <a:endParaRPr lang="ru-RU" sz="3200" dirty="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468270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484632"/>
            <a:ext cx="10058400" cy="655236"/>
          </a:xfrm>
        </p:spPr>
        <p:txBody>
          <a:bodyPr>
            <a:normAutofit fontScale="90000"/>
          </a:bodyPr>
          <a:lstStyle/>
          <a:p>
            <a:pPr algn="ctr"/>
            <a:r>
              <a:rPr lang="ru-RU" dirty="0" err="1" smtClean="0"/>
              <a:t>Хафта</a:t>
            </a:r>
            <a:r>
              <a:rPr lang="ru-RU" dirty="0" smtClean="0"/>
              <a:t> </a:t>
            </a:r>
            <a:r>
              <a:rPr lang="ru-RU" dirty="0" err="1" smtClean="0"/>
              <a:t>янгиликлари</a:t>
            </a:r>
            <a:endParaRPr lang="ru-RU" dirty="0"/>
          </a:p>
        </p:txBody>
      </p:sp>
      <p:sp>
        <p:nvSpPr>
          <p:cNvPr id="3" name="Объект 2"/>
          <p:cNvSpPr>
            <a:spLocks noGrp="1"/>
          </p:cNvSpPr>
          <p:nvPr>
            <p:ph idx="1"/>
          </p:nvPr>
        </p:nvSpPr>
        <p:spPr>
          <a:xfrm>
            <a:off x="225467" y="1139867"/>
            <a:ext cx="5749447" cy="5561557"/>
          </a:xfrm>
        </p:spPr>
        <p:txBody>
          <a:bodyPr/>
          <a:lstStyle/>
          <a:p>
            <a:pPr algn="just"/>
            <a:r>
              <a:rPr lang="ru-RU" sz="2400" dirty="0">
                <a:latin typeface="Times New Roman" pitchFamily="18" charset="0"/>
                <a:cs typeface="Times New Roman" pitchFamily="18" charset="0"/>
              </a:rPr>
              <a:t>18 декабрь </a:t>
            </a:r>
            <a:r>
              <a:rPr lang="ru-RU" sz="2400" dirty="0" err="1">
                <a:latin typeface="Times New Roman" pitchFamily="18" charset="0"/>
                <a:cs typeface="Times New Roman" pitchFamily="18" charset="0"/>
              </a:rPr>
              <a:t>куни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Ташқи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ишлар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вазири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Абдулазиз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Комилов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Ўзбекистонга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ташриф</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буюрган</a:t>
            </a:r>
            <a:r>
              <a:rPr lang="ru-RU" sz="2400" dirty="0">
                <a:latin typeface="Times New Roman" pitchFamily="18" charset="0"/>
                <a:cs typeface="Times New Roman" pitchFamily="18" charset="0"/>
              </a:rPr>
              <a:t> Япония </a:t>
            </a:r>
            <a:r>
              <a:rPr lang="ru-RU" sz="2400" dirty="0" err="1">
                <a:latin typeface="Times New Roman" pitchFamily="18" charset="0"/>
                <a:cs typeface="Times New Roman" pitchFamily="18" charset="0"/>
              </a:rPr>
              <a:t>Парламенти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Вакиллар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палатаси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делегациясини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қабул</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қилди</a:t>
            </a:r>
            <a:r>
              <a:rPr lang="ru-RU" sz="2400" dirty="0" smtClean="0">
                <a:latin typeface="Times New Roman" pitchFamily="18" charset="0"/>
                <a:cs typeface="Times New Roman" pitchFamily="18" charset="0"/>
              </a:rPr>
              <a:t>. Япония </a:t>
            </a:r>
            <a:r>
              <a:rPr lang="ru-RU" sz="2400" dirty="0">
                <a:latin typeface="Times New Roman" pitchFamily="18" charset="0"/>
                <a:cs typeface="Times New Roman" pitchFamily="18" charset="0"/>
              </a:rPr>
              <a:t>Либерал-</a:t>
            </a:r>
            <a:r>
              <a:rPr lang="ru-RU" sz="2400" dirty="0" err="1">
                <a:latin typeface="Times New Roman" pitchFamily="18" charset="0"/>
                <a:cs typeface="Times New Roman" pitchFamily="18" charset="0"/>
              </a:rPr>
              <a:t>демократик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партияси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халқаро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алоқалар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департаменти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директори</a:t>
            </a:r>
            <a:r>
              <a:rPr lang="ru-RU" sz="2400" dirty="0">
                <a:latin typeface="Times New Roman" pitchFamily="18" charset="0"/>
                <a:cs typeface="Times New Roman" pitchFamily="18" charset="0"/>
              </a:rPr>
              <a:t>, депутат </a:t>
            </a:r>
            <a:r>
              <a:rPr lang="ru-RU" sz="2400" dirty="0" err="1">
                <a:latin typeface="Times New Roman" pitchFamily="18" charset="0"/>
                <a:cs typeface="Times New Roman" pitchFamily="18" charset="0"/>
              </a:rPr>
              <a:t>Кадзунори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Танака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бошчилигидаги</a:t>
            </a:r>
            <a:r>
              <a:rPr lang="ru-RU" sz="2400" dirty="0">
                <a:latin typeface="Times New Roman" pitchFamily="18" charset="0"/>
                <a:cs typeface="Times New Roman" pitchFamily="18" charset="0"/>
              </a:rPr>
              <a:t> делегация </a:t>
            </a:r>
            <a:r>
              <a:rPr lang="ru-RU" sz="2400" dirty="0" err="1">
                <a:latin typeface="Times New Roman" pitchFamily="18" charset="0"/>
                <a:cs typeface="Times New Roman" pitchFamily="18" charset="0"/>
              </a:rPr>
              <a:t>аъзолари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билан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кечган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суҳбат</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чоғида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икки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давлат</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муносабатларининг</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долзарб</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масалалари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аввало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парламентлараро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даражадаги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алоқалар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юзасидан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фикр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алмашилди</a:t>
            </a:r>
            <a:r>
              <a:rPr lang="ru-RU" sz="2400" dirty="0">
                <a:latin typeface="Times New Roman" pitchFamily="18" charset="0"/>
                <a:cs typeface="Times New Roman" pitchFamily="18" charset="0"/>
              </a:rPr>
              <a:t>.</a:t>
            </a:r>
          </a:p>
          <a:p>
            <a:endParaRPr lang="ru-RU" dirty="0"/>
          </a:p>
        </p:txBody>
      </p:sp>
      <p:pic>
        <p:nvPicPr>
          <p:cNvPr id="5" name="Picture 2" descr="http://uz24.uz/images/small/22549fi.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099048" y="1465546"/>
            <a:ext cx="5029200" cy="389559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27353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26477" y="826718"/>
            <a:ext cx="5465523" cy="6031282"/>
          </a:xfrm>
        </p:spPr>
        <p:txBody>
          <a:bodyPr>
            <a:normAutofit/>
          </a:bodyPr>
          <a:lstStyle/>
          <a:p>
            <a:pPr algn="just"/>
            <a:r>
              <a:rPr lang="uz-Cyrl-UZ" sz="3200" b="1" dirty="0">
                <a:latin typeface="Times New Roman" pitchFamily="18" charset="0"/>
                <a:cs typeface="Times New Roman" pitchFamily="18" charset="0"/>
              </a:rPr>
              <a:t>Давлат дастурининг олтинчи йўналишида</a:t>
            </a:r>
            <a:r>
              <a:rPr lang="uz-Cyrl-UZ" sz="3200" dirty="0">
                <a:latin typeface="Times New Roman" pitchFamily="18" charset="0"/>
                <a:cs typeface="Times New Roman" pitchFamily="18" charset="0"/>
              </a:rPr>
              <a:t> касаба уюшмалари томонидан 1000 нафар кексаларнинг Республикамизнинг тарихий шаҳарларига ва диққатга сазовор жойларига саёҳатларини ташкил қилиш режалаштирилган эди. </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71370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26477" y="0"/>
            <a:ext cx="5465523" cy="6858000"/>
          </a:xfrm>
        </p:spPr>
        <p:txBody>
          <a:bodyPr>
            <a:normAutofit/>
          </a:bodyPr>
          <a:lstStyle/>
          <a:p>
            <a:pPr algn="just"/>
            <a:r>
              <a:rPr lang="uz-Cyrl-UZ" sz="3200" dirty="0">
                <a:latin typeface="Times New Roman" pitchFamily="18" charset="0"/>
                <a:cs typeface="Times New Roman" pitchFamily="18" charset="0"/>
              </a:rPr>
              <a:t>Кексаларимизни моддий қўллаб-қувватлаш мақсадида шу йилнинг ўзида 2 миллион 750 минг нафар отахон ва онахонларимизнинг пенсия миқдори 20 фоиздан зиёд кўпайтирилиб, уларга давлат бюджети ҳисобидан 12 триллион 888 миллиард  сўм пенсия тўлангани, ўз вақтида ва узлуксиз етказиб берилди. </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5760945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00385" y="0"/>
            <a:ext cx="5991616" cy="6858000"/>
          </a:xfrm>
        </p:spPr>
        <p:txBody>
          <a:bodyPr>
            <a:normAutofit/>
          </a:bodyPr>
          <a:lstStyle/>
          <a:p>
            <a:pPr algn="just"/>
            <a:r>
              <a:rPr lang="uz-Cyrl-UZ" sz="2800" dirty="0">
                <a:latin typeface="Times New Roman" pitchFamily="18" charset="0"/>
                <a:cs typeface="Times New Roman" pitchFamily="18" charset="0"/>
              </a:rPr>
              <a:t>Жорий йилда 1941 — 1945 йиллардаги урушда қатнашган ва фронт ортида хизмат қилган 61 мингдан ортиқ фахрийларимизга коммунал хизматлар бўйича 3 миллиард 900 миллион сўм миқдоридаги компенсация пуллари тўлаб берилди. </a:t>
            </a:r>
            <a:r>
              <a:rPr lang="ru-RU" sz="2800" dirty="0" err="1">
                <a:latin typeface="Times New Roman" pitchFamily="18" charset="0"/>
                <a:cs typeface="Times New Roman" pitchFamily="18" charset="0"/>
              </a:rPr>
              <a:t>Шунингдек</a:t>
            </a:r>
            <a:r>
              <a:rPr lang="ru-RU" sz="2800" dirty="0">
                <a:latin typeface="Times New Roman" pitchFamily="18" charset="0"/>
                <a:cs typeface="Times New Roman" pitchFamily="18" charset="0"/>
              </a:rPr>
              <a:t>, 100 </a:t>
            </a:r>
            <a:r>
              <a:rPr lang="ru-RU" sz="2800" dirty="0" err="1">
                <a:latin typeface="Times New Roman" pitchFamily="18" charset="0"/>
                <a:cs typeface="Times New Roman" pitchFamily="18" charset="0"/>
              </a:rPr>
              <a:t>ёшга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етган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ундан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ошган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кексаларимизнинг</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пенсиясига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энг</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иш</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ҳақининг</a:t>
            </a:r>
            <a:r>
              <a:rPr lang="ru-RU" sz="2800" dirty="0">
                <a:latin typeface="Times New Roman" pitchFamily="18" charset="0"/>
                <a:cs typeface="Times New Roman" pitchFamily="18" charset="0"/>
              </a:rPr>
              <a:t> 100 </a:t>
            </a:r>
            <a:r>
              <a:rPr lang="ru-RU" sz="2800" dirty="0" err="1">
                <a:latin typeface="Times New Roman" pitchFamily="18" charset="0"/>
                <a:cs typeface="Times New Roman" pitchFamily="18" charset="0"/>
              </a:rPr>
              <a:t>фоизи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миқдорида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устама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тўлаб</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бориш</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тизими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татбиқ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этилди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ва</a:t>
            </a:r>
            <a:r>
              <a:rPr lang="ru-RU" sz="2800" dirty="0">
                <a:latin typeface="Times New Roman" pitchFamily="18" charset="0"/>
                <a:cs typeface="Times New Roman" pitchFamily="18" charset="0"/>
              </a:rPr>
              <a:t> шу </a:t>
            </a:r>
            <a:r>
              <a:rPr lang="ru-RU" sz="2800" dirty="0" err="1">
                <a:latin typeface="Times New Roman" pitchFamily="18" charset="0"/>
                <a:cs typeface="Times New Roman" pitchFamily="18" charset="0"/>
              </a:rPr>
              <a:t>каби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бир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қатор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бошқа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чора-тадбирлар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амалга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оширилди</a:t>
            </a:r>
            <a:r>
              <a:rPr lang="ru-RU" sz="2800" dirty="0">
                <a:latin typeface="Times New Roman" pitchFamily="18" charset="0"/>
                <a:cs typeface="Times New Roman" pitchFamily="18" charset="0"/>
              </a:rPr>
              <a:t>.</a:t>
            </a:r>
          </a:p>
          <a:p>
            <a:pPr algn="just"/>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2149899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0109" y="0"/>
            <a:ext cx="12011892" cy="6858000"/>
          </a:xfrm>
        </p:spPr>
        <p:txBody>
          <a:bodyPr>
            <a:normAutofit/>
          </a:bodyPr>
          <a:lstStyle/>
          <a:p>
            <a:pPr algn="just"/>
            <a:endParaRPr lang="uz-Cyrl-UZ" sz="3200" dirty="0" smtClean="0">
              <a:latin typeface="Times New Roman" pitchFamily="18" charset="0"/>
              <a:cs typeface="Times New Roman" pitchFamily="18" charset="0"/>
            </a:endParaRPr>
          </a:p>
          <a:p>
            <a:pPr algn="just"/>
            <a:endParaRPr lang="uz-Cyrl-UZ" sz="3200" dirty="0">
              <a:latin typeface="Times New Roman" pitchFamily="18" charset="0"/>
              <a:cs typeface="Times New Roman" pitchFamily="18" charset="0"/>
            </a:endParaRPr>
          </a:p>
          <a:p>
            <a:pPr algn="just"/>
            <a:r>
              <a:rPr lang="uz-Cyrl-UZ" sz="3600" dirty="0" smtClean="0">
                <a:latin typeface="Times New Roman" pitchFamily="18" charset="0"/>
                <a:cs typeface="Times New Roman" pitchFamily="18" charset="0"/>
              </a:rPr>
              <a:t>Айниқса</a:t>
            </a:r>
            <a:r>
              <a:rPr lang="uz-Cyrl-UZ" sz="3600" dirty="0">
                <a:latin typeface="Times New Roman" pitchFamily="18" charset="0"/>
                <a:cs typeface="Times New Roman" pitchFamily="18" charset="0"/>
              </a:rPr>
              <a:t>, уруш ва меҳнат фронти фахрийлари ғалабанинг 70 йиллиги муносабати билан таъсис этилган эсдалик медали, пул мукофотлари ва қимматбаҳо совғалар билан тақдирлангани, уларнинг шарафига турли учрашувлар, тантанали маросимлар ўтказилгани бу мўътабар зотларга эътибор ва ғамхўрликнинг яна бир амалий намоёни бўлди.</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782133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26477" y="0"/>
            <a:ext cx="5465523" cy="6858000"/>
          </a:xfrm>
        </p:spPr>
        <p:txBody>
          <a:bodyPr>
            <a:normAutofit/>
          </a:bodyPr>
          <a:lstStyle/>
          <a:p>
            <a:pPr algn="just"/>
            <a:r>
              <a:rPr lang="uz-Cyrl-UZ" sz="3200" dirty="0">
                <a:latin typeface="Times New Roman" pitchFamily="18" charset="0"/>
                <a:cs typeface="Times New Roman" pitchFamily="18" charset="0"/>
              </a:rPr>
              <a:t>Шу билан бирга, маҳаллий ҳокимликлар, “Маҳалла” жамғармаси ва бошқа нодавлат ташкилотлар, ҳомийлар кўмагида ёлғиз ва ижтимоий мададга муҳтож қарийб 10 минг фуқаронинг уй-жойлари таъмирлаб берилганини қайд этиш ўринлидир.</a:t>
            </a:r>
            <a:endParaRPr lang="ru-RU" sz="3200" dirty="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675910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123145" y="0"/>
            <a:ext cx="7068855" cy="6858000"/>
          </a:xfrm>
        </p:spPr>
        <p:txBody>
          <a:bodyPr>
            <a:normAutofit fontScale="92500" lnSpcReduction="20000"/>
          </a:bodyPr>
          <a:lstStyle/>
          <a:p>
            <a:pPr algn="just"/>
            <a:r>
              <a:rPr lang="uz-Cyrl-UZ" sz="3200" dirty="0">
                <a:latin typeface="Times New Roman" pitchFamily="18" charset="0"/>
                <a:cs typeface="Times New Roman" pitchFamily="18" charset="0"/>
              </a:rPr>
              <a:t>Жумладан, барча ҳудуд ва минтақаларимизда “Ҳеч ким меҳр ва эътибордан четда қолмасин” деган шиор остида кексалар, пенсионер ва ногиронларга ихтисослаштирилган тиббий хизмат кўрсатишни яхшилашга қаратилган ижтимоий тадбирлар ўтказилди. Уларда 215 мингдан зиёд отахон ва онахонларимиз чуқур тиббий кўрикдан ўтказилиб, уларнинг саломатлигини тиклашга кўмак берилди. </a:t>
            </a:r>
            <a:endParaRPr lang="ru-RU" sz="3200" dirty="0">
              <a:latin typeface="Times New Roman" pitchFamily="18" charset="0"/>
              <a:cs typeface="Times New Roman" pitchFamily="18" charset="0"/>
            </a:endParaRPr>
          </a:p>
          <a:p>
            <a:pPr algn="just"/>
            <a:r>
              <a:rPr lang="uz-Cyrl-UZ" sz="3200" dirty="0">
                <a:latin typeface="Times New Roman" pitchFamily="18" charset="0"/>
                <a:cs typeface="Times New Roman" pitchFamily="18" charset="0"/>
              </a:rPr>
              <a:t>50 мингдан ортиқ уруш ва меҳнат фронти фахрийлари, пенсионер ва ногиронлар санаторийларда бепул даволанди. Уларнинг 7 минг нафарига ихтисослаштирилган тиббий ёрдам кўрсатилди, 5 мингдан кўпроқ қарияларимиз учун замонавий клиникаларда операциялар ўтказилиб, улар ўз дардига шифо топди.</a:t>
            </a:r>
            <a:endParaRPr lang="ru-RU" sz="3200" dirty="0">
              <a:latin typeface="Times New Roman" pitchFamily="18" charset="0"/>
              <a:cs typeface="Times New Roman" pitchFamily="18" charset="0"/>
            </a:endParaRPr>
          </a:p>
          <a:p>
            <a:endParaRPr lang="ru-RU" sz="2800" dirty="0"/>
          </a:p>
        </p:txBody>
      </p:sp>
    </p:spTree>
    <p:extLst>
      <p:ext uri="{BB962C8B-B14F-4D97-AF65-F5344CB8AC3E}">
        <p14:creationId xmlns:p14="http://schemas.microsoft.com/office/powerpoint/2010/main" xmlns="" val="32471810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73458" y="0"/>
            <a:ext cx="6918542" cy="6858000"/>
          </a:xfrm>
        </p:spPr>
        <p:txBody>
          <a:bodyPr>
            <a:normAutofit fontScale="85000" lnSpcReduction="10000"/>
          </a:bodyPr>
          <a:lstStyle/>
          <a:p>
            <a:pPr algn="just"/>
            <a:r>
              <a:rPr lang="uz-Cyrl-UZ" sz="3200" dirty="0">
                <a:latin typeface="Times New Roman" pitchFamily="18" charset="0"/>
                <a:cs typeface="Times New Roman" pitchFamily="18" charset="0"/>
              </a:rPr>
              <a:t>Жорий йилда Инвестиция дастури асосида 141 та тиббиёт муассасасида қарийб 495 миллиард сўм ҳажмидаги реконструкция ва таъмирлаш ишлари амалга оширилгани, уларни замонавий диагностика ва даволаш асбоб-ускуналари билан жиҳозлаш учун хорижий молия институтларининг 25 миллион долларлик маблағлари жалб этилгани айни шу мақсадга хизмат қилади. </a:t>
            </a:r>
            <a:endParaRPr lang="uz-Cyrl-UZ" sz="3200" dirty="0" smtClean="0">
              <a:latin typeface="Times New Roman" pitchFamily="18" charset="0"/>
              <a:cs typeface="Times New Roman" pitchFamily="18" charset="0"/>
            </a:endParaRPr>
          </a:p>
          <a:p>
            <a:pPr algn="just"/>
            <a:r>
              <a:rPr lang="uz-Cyrl-UZ" sz="3200" dirty="0" smtClean="0">
                <a:latin typeface="Times New Roman" pitchFamily="18" charset="0"/>
                <a:cs typeface="Times New Roman" pitchFamily="18" charset="0"/>
              </a:rPr>
              <a:t>Шулар </a:t>
            </a:r>
            <a:r>
              <a:rPr lang="uz-Cyrl-UZ" sz="3200" dirty="0">
                <a:latin typeface="Times New Roman" pitchFamily="18" charset="0"/>
                <a:cs typeface="Times New Roman" pitchFamily="18" charset="0"/>
              </a:rPr>
              <a:t>қаторида “Турон”, “Ҳавотоғ гулшани”, “Чимён”, “Ситораи Моҳи Хоса”, “Косонсой”, “Нуроний”, “Товоқсой”, “Тахиатош”, “Маржон суви” санаторийларида, шунингдек, Тошкент ва Сирдарё вилоятларидаги Саховат уйларида қарийб 40 миллиард сўмлик қурилиш, реконструкция ва капитал таъмирлаш ишлари амалга оширилди.</a:t>
            </a:r>
            <a:endParaRPr lang="ru-RU" sz="3200" dirty="0">
              <a:latin typeface="Times New Roman" pitchFamily="18" charset="0"/>
              <a:cs typeface="Times New Roman" pitchFamily="18" charset="0"/>
            </a:endParaRPr>
          </a:p>
          <a:p>
            <a:endParaRPr lang="ru-RU" sz="2800" dirty="0"/>
          </a:p>
        </p:txBody>
      </p:sp>
      <p:pic>
        <p:nvPicPr>
          <p:cNvPr id="4" name="Picture 8" descr="http://agro.uz/upload/medialibrary/84b/84b0ba47e06f9cf249f443515f342ac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576198"/>
            <a:ext cx="5423770" cy="51544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392842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26477" y="0"/>
            <a:ext cx="5465523" cy="6858000"/>
          </a:xfrm>
        </p:spPr>
        <p:txBody>
          <a:bodyPr>
            <a:normAutofit/>
          </a:bodyPr>
          <a:lstStyle/>
          <a:p>
            <a:pPr algn="just"/>
            <a:r>
              <a:rPr lang="uz-Cyrl-UZ" sz="3200" dirty="0">
                <a:latin typeface="Times New Roman" pitchFamily="18" charset="0"/>
                <a:cs typeface="Times New Roman" pitchFamily="18" charset="0"/>
              </a:rPr>
              <a:t>Шу нуқтаи назардан қараганда, жорий йилда қишлоқларимизда намунавий лойиҳалар асосида 12 мингта замонавий уй-жойлар, қарийб 170 та инфратузилма объекти, 260 километр йўл, 285 километр электр, 370 километр газ, 470 километр ичимлик суви тармоқлари барпо этилди.</a:t>
            </a:r>
            <a:endParaRPr lang="ru-RU" sz="3200" dirty="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pic>
        <p:nvPicPr>
          <p:cNvPr id="5" name="Picture 3" descr="C:\Documents and Settings\User\Рабочий стол\Foto\8280.jpg"/>
          <p:cNvPicPr>
            <a:picLocks noChangeAspect="1" noChangeArrowheads="1"/>
          </p:cNvPicPr>
          <p:nvPr/>
        </p:nvPicPr>
        <p:blipFill>
          <a:blip r:embed="rId2" cstate="print"/>
          <a:srcRect/>
          <a:stretch>
            <a:fillRect/>
          </a:stretch>
        </p:blipFill>
        <p:spPr bwMode="auto">
          <a:xfrm>
            <a:off x="890972" y="-149057"/>
            <a:ext cx="4706533" cy="3067704"/>
          </a:xfrm>
          <a:prstGeom prst="ellipse">
            <a:avLst/>
          </a:prstGeom>
          <a:ln>
            <a:noFill/>
          </a:ln>
          <a:effectLst>
            <a:softEdge rad="112500"/>
          </a:effectLst>
        </p:spPr>
      </p:pic>
      <p:pic>
        <p:nvPicPr>
          <p:cNvPr id="6" name="Рисунок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0207" y="2589191"/>
            <a:ext cx="3144033" cy="2111806"/>
          </a:xfrm>
          <a:prstGeom prst="rect">
            <a:avLst/>
          </a:prstGeom>
          <a:ln>
            <a:noFill/>
          </a:ln>
          <a:effectLst>
            <a:softEdge rad="112500"/>
          </a:effectLst>
        </p:spPr>
      </p:pic>
      <p:pic>
        <p:nvPicPr>
          <p:cNvPr id="7" name="Рисунок 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377621" y="2624154"/>
            <a:ext cx="3103741" cy="2076843"/>
          </a:xfrm>
          <a:prstGeom prst="rect">
            <a:avLst/>
          </a:prstGeom>
          <a:ln>
            <a:noFill/>
          </a:ln>
          <a:effectLst>
            <a:softEdge rad="112500"/>
          </a:effec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67406" y="4598462"/>
            <a:ext cx="3076833" cy="2116866"/>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9" descr="https://encrypted-tbn3.gstatic.com/images?q=tbn:ANd9GcScVWeG9DecBghc3jliwN-wGpg9HzUefqa4uZJdOh2JIr7E70f7"/>
          <p:cNvPicPr>
            <a:picLocks noChangeAspect="1" noChangeArrowheads="1"/>
          </p:cNvPicPr>
          <p:nvPr/>
        </p:nvPicPr>
        <p:blipFill>
          <a:blip r:embed="rId6"/>
          <a:srcRect/>
          <a:stretch>
            <a:fillRect/>
          </a:stretch>
        </p:blipFill>
        <p:spPr bwMode="auto">
          <a:xfrm>
            <a:off x="3422622" y="4598462"/>
            <a:ext cx="3125472" cy="2119272"/>
          </a:xfrm>
          <a:prstGeom prst="rect">
            <a:avLst/>
          </a:prstGeom>
          <a:ln>
            <a:noFill/>
          </a:ln>
          <a:effectLst>
            <a:softEdge rad="112500"/>
          </a:effectLst>
          <a:extLst/>
        </p:spPr>
      </p:pic>
    </p:spTree>
    <p:extLst>
      <p:ext uri="{BB962C8B-B14F-4D97-AF65-F5344CB8AC3E}">
        <p14:creationId xmlns:p14="http://schemas.microsoft.com/office/powerpoint/2010/main" xmlns="" val="39873393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785" y="0"/>
            <a:ext cx="11796215" cy="6858000"/>
          </a:xfrm>
        </p:spPr>
        <p:txBody>
          <a:bodyPr>
            <a:normAutofit/>
          </a:bodyPr>
          <a:lstStyle/>
          <a:p>
            <a:pPr algn="just"/>
            <a:r>
              <a:rPr lang="uz-Cyrl-UZ" sz="3200" dirty="0">
                <a:latin typeface="Times New Roman" pitchFamily="18" charset="0"/>
                <a:cs typeface="Times New Roman" pitchFamily="18" charset="0"/>
              </a:rPr>
              <a:t>Президентимиз ўз нутқида кексаларга бўлган ҳурмат ва эътиборни кўрсатиб, “Халқимиз орасида кенг тарқалган бир ҳикматни, яъни “Кексалари бор уйдан файзу барака аримайди”, деган гапда жуда катта маъно-мазмун борлигини, мўътабар отахон ва онахонларимизнинг ҳар бир сўзи, маслаҳат ва дуоларининг ўзи нақадар катта бойлик эканини ҳеч қачон унутмаслигимизни истардим” деб таъкидлади. </a:t>
            </a:r>
            <a:endParaRPr lang="ru-RU" sz="3200" dirty="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392061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94229" y="1055078"/>
            <a:ext cx="10897772" cy="5802922"/>
          </a:xfrm>
        </p:spPr>
        <p:txBody>
          <a:bodyPr>
            <a:normAutofit/>
          </a:bodyPr>
          <a:lstStyle/>
          <a:p>
            <a:pPr algn="just"/>
            <a:r>
              <a:rPr lang="uz-Cyrl-UZ" sz="3200" dirty="0">
                <a:latin typeface="Times New Roman" pitchFamily="18" charset="0"/>
                <a:cs typeface="Times New Roman" pitchFamily="18" charset="0"/>
              </a:rPr>
              <a:t>Мухтасар ифода қиладиган бўлсак, дастур бўйича барча манбалар ҳисобидан </a:t>
            </a:r>
            <a:r>
              <a:rPr lang="uz-Cyrl-UZ" sz="3200" b="1" dirty="0">
                <a:latin typeface="Times New Roman" pitchFamily="18" charset="0"/>
                <a:cs typeface="Times New Roman" pitchFamily="18" charset="0"/>
              </a:rPr>
              <a:t>2 триллион 246 миллиард сўм ва 225 миллион АҚШ долларидан зиёд маблағ сарфланди.</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7788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112734"/>
            <a:ext cx="10058400" cy="839244"/>
          </a:xfrm>
        </p:spPr>
        <p:txBody>
          <a:bodyPr>
            <a:normAutofit/>
          </a:bodyPr>
          <a:lstStyle/>
          <a:p>
            <a:pPr algn="ctr"/>
            <a:r>
              <a:rPr lang="ru-RU" dirty="0" err="1"/>
              <a:t>Хафта</a:t>
            </a:r>
            <a:r>
              <a:rPr lang="ru-RU" dirty="0"/>
              <a:t> </a:t>
            </a:r>
            <a:r>
              <a:rPr lang="ru-RU" dirty="0" err="1"/>
              <a:t>янгиликлари</a:t>
            </a:r>
            <a:endParaRPr lang="ru-RU" dirty="0"/>
          </a:p>
        </p:txBody>
      </p:sp>
      <p:sp>
        <p:nvSpPr>
          <p:cNvPr id="3" name="Объект 2"/>
          <p:cNvSpPr>
            <a:spLocks noGrp="1"/>
          </p:cNvSpPr>
          <p:nvPr>
            <p:ph idx="1"/>
          </p:nvPr>
        </p:nvSpPr>
        <p:spPr>
          <a:xfrm>
            <a:off x="300624" y="951977"/>
            <a:ext cx="6438379" cy="5736921"/>
          </a:xfrm>
        </p:spPr>
        <p:txBody>
          <a:bodyPr>
            <a:normAutofit/>
          </a:bodyPr>
          <a:lstStyle/>
          <a:p>
            <a:pPr algn="just"/>
            <a:r>
              <a:rPr lang="ru-RU" sz="2400" dirty="0">
                <a:latin typeface="Times New Roman" pitchFamily="18" charset="0"/>
                <a:cs typeface="Times New Roman" pitchFamily="18" charset="0"/>
              </a:rPr>
              <a:t>16-18 декабрь </a:t>
            </a:r>
            <a:r>
              <a:rPr lang="ru-RU" sz="2400" dirty="0" err="1">
                <a:latin typeface="Times New Roman" pitchFamily="18" charset="0"/>
                <a:cs typeface="Times New Roman" pitchFamily="18" charset="0"/>
              </a:rPr>
              <a:t>кунлари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Хитойнинг</a:t>
            </a:r>
            <a:r>
              <a:rPr lang="ru-RU" sz="2400" dirty="0">
                <a:latin typeface="Times New Roman" pitchFamily="18" charset="0"/>
                <a:cs typeface="Times New Roman" pitchFamily="18" charset="0"/>
              </a:rPr>
              <a:t> Чэнду </a:t>
            </a:r>
            <a:r>
              <a:rPr lang="ru-RU" sz="2400" dirty="0" err="1">
                <a:latin typeface="Times New Roman" pitchFamily="18" charset="0"/>
                <a:cs typeface="Times New Roman" pitchFamily="18" charset="0"/>
              </a:rPr>
              <a:t>шаҳрида</a:t>
            </a:r>
            <a:r>
              <a:rPr lang="ru-RU" sz="2400" dirty="0">
                <a:latin typeface="Times New Roman" pitchFamily="18" charset="0"/>
                <a:cs typeface="Times New Roman" pitchFamily="18" charset="0"/>
              </a:rPr>
              <a:t> 24-Бутунжаҳон </a:t>
            </a:r>
            <a:r>
              <a:rPr lang="ru-RU" sz="2400" dirty="0" err="1">
                <a:latin typeface="Times New Roman" pitchFamily="18" charset="0"/>
                <a:cs typeface="Times New Roman" pitchFamily="18" charset="0"/>
              </a:rPr>
              <a:t>Хотира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чемпионати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бўлиб</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ўтди</a:t>
            </a:r>
            <a:r>
              <a:rPr lang="ru-RU" sz="2400" dirty="0" smtClean="0">
                <a:latin typeface="Times New Roman" pitchFamily="18" charset="0"/>
                <a:cs typeface="Times New Roman" pitchFamily="18" charset="0"/>
              </a:rPr>
              <a:t>.</a:t>
            </a:r>
          </a:p>
          <a:p>
            <a:pPr algn="just"/>
            <a:r>
              <a:rPr lang="ru-RU" sz="2400" dirty="0" err="1">
                <a:latin typeface="Times New Roman" pitchFamily="18" charset="0"/>
                <a:cs typeface="Times New Roman" pitchFamily="18" charset="0"/>
              </a:rPr>
              <a:t>Унда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ҳамюртимиз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Ҳусниддин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Исмоилов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иштирок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этди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ўзбекистонликлар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орасида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биринчи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бўлиб</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Халқаро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хотира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спорти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устаси</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International Master of Memory) </a:t>
            </a:r>
            <a:r>
              <a:rPr lang="ru-RU" sz="2400" dirty="0" err="1">
                <a:latin typeface="Times New Roman" pitchFamily="18" charset="0"/>
                <a:cs typeface="Times New Roman" pitchFamily="18" charset="0"/>
              </a:rPr>
              <a:t>унвонига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эга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бўлди</a:t>
            </a:r>
            <a:r>
              <a:rPr lang="ru-RU" sz="2400" dirty="0">
                <a:latin typeface="Times New Roman" pitchFamily="18" charset="0"/>
                <a:cs typeface="Times New Roman" pitchFamily="18" charset="0"/>
              </a:rPr>
              <a:t>.</a:t>
            </a:r>
          </a:p>
          <a:p>
            <a:pPr algn="just"/>
            <a:r>
              <a:rPr lang="ru-RU" sz="2400" dirty="0" err="1">
                <a:latin typeface="Times New Roman" pitchFamily="18" charset="0"/>
                <a:cs typeface="Times New Roman" pitchFamily="18" charset="0"/>
              </a:rPr>
              <a:t>Бу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унвонга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эга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бўлиш</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учун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Ҳусниддин</a:t>
            </a:r>
            <a:r>
              <a:rPr lang="ru-RU" sz="2400" dirty="0">
                <a:latin typeface="Times New Roman" pitchFamily="18" charset="0"/>
                <a:cs typeface="Times New Roman" pitchFamily="18" charset="0"/>
              </a:rPr>
              <a:t> 1 </a:t>
            </a:r>
            <a:r>
              <a:rPr lang="ru-RU" sz="2400" dirty="0" err="1">
                <a:latin typeface="Times New Roman" pitchFamily="18" charset="0"/>
                <a:cs typeface="Times New Roman" pitchFamily="18" charset="0"/>
              </a:rPr>
              <a:t>соат</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ичида</a:t>
            </a:r>
            <a:r>
              <a:rPr lang="ru-RU" sz="2400" dirty="0">
                <a:latin typeface="Times New Roman" pitchFamily="18" charset="0"/>
                <a:cs typeface="Times New Roman" pitchFamily="18" charset="0"/>
              </a:rPr>
              <a:t> 1460 та </a:t>
            </a:r>
            <a:r>
              <a:rPr lang="ru-RU" sz="2400" dirty="0" err="1">
                <a:latin typeface="Times New Roman" pitchFamily="18" charset="0"/>
                <a:cs typeface="Times New Roman" pitchFamily="18" charset="0"/>
              </a:rPr>
              <a:t>рақамни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эслаб</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қолиш</a:t>
            </a:r>
            <a:r>
              <a:rPr lang="ru-RU" sz="2400" dirty="0">
                <a:latin typeface="Times New Roman" pitchFamily="18" charset="0"/>
                <a:cs typeface="Times New Roman" pitchFamily="18" charset="0"/>
              </a:rPr>
              <a:t>, 1 </a:t>
            </a:r>
            <a:r>
              <a:rPr lang="ru-RU" sz="2400" dirty="0" err="1">
                <a:latin typeface="Times New Roman" pitchFamily="18" charset="0"/>
                <a:cs typeface="Times New Roman" pitchFamily="18" charset="0"/>
              </a:rPr>
              <a:t>соатда</a:t>
            </a:r>
            <a:r>
              <a:rPr lang="ru-RU" sz="2400" dirty="0">
                <a:latin typeface="Times New Roman" pitchFamily="18" charset="0"/>
                <a:cs typeface="Times New Roman" pitchFamily="18" charset="0"/>
              </a:rPr>
              <a:t> 832 дона </a:t>
            </a:r>
            <a:r>
              <a:rPr lang="ru-RU" sz="2400" dirty="0" err="1">
                <a:latin typeface="Times New Roman" pitchFamily="18" charset="0"/>
                <a:cs typeface="Times New Roman" pitchFamily="18" charset="0"/>
              </a:rPr>
              <a:t>қарталарни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эслаб</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қолиш</a:t>
            </a:r>
            <a:r>
              <a:rPr lang="ru-RU" sz="2400" dirty="0">
                <a:latin typeface="Times New Roman" pitchFamily="18" charset="0"/>
                <a:cs typeface="Times New Roman" pitchFamily="18" charset="0"/>
              </a:rPr>
              <a:t>, 1 </a:t>
            </a:r>
            <a:r>
              <a:rPr lang="ru-RU" sz="2400" dirty="0" err="1">
                <a:latin typeface="Times New Roman" pitchFamily="18" charset="0"/>
                <a:cs typeface="Times New Roman" pitchFamily="18" charset="0"/>
              </a:rPr>
              <a:t>қути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қартани</a:t>
            </a:r>
            <a:r>
              <a:rPr lang="ru-RU" sz="2400" dirty="0">
                <a:latin typeface="Times New Roman" pitchFamily="18" charset="0"/>
                <a:cs typeface="Times New Roman" pitchFamily="18" charset="0"/>
              </a:rPr>
              <a:t> 76 </a:t>
            </a:r>
            <a:r>
              <a:rPr lang="ru-RU" sz="2400" dirty="0" err="1">
                <a:latin typeface="Times New Roman" pitchFamily="18" charset="0"/>
                <a:cs typeface="Times New Roman" pitchFamily="18" charset="0"/>
              </a:rPr>
              <a:t>сонияда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эслаш</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каби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шартларни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бажарди</a:t>
            </a:r>
            <a:r>
              <a:rPr lang="ru-RU" sz="2400" dirty="0">
                <a:latin typeface="Times New Roman" pitchFamily="18" charset="0"/>
                <a:cs typeface="Times New Roman" pitchFamily="18" charset="0"/>
              </a:rPr>
              <a:t>.</a:t>
            </a:r>
          </a:p>
          <a:p>
            <a:endParaRPr lang="ru-RU" sz="2400" dirty="0"/>
          </a:p>
        </p:txBody>
      </p:sp>
      <p:pic>
        <p:nvPicPr>
          <p:cNvPr id="2050" name="Picture 2" descr="al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476788" y="701457"/>
            <a:ext cx="2390775" cy="28575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alt"/>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39004" y="3269293"/>
            <a:ext cx="3933172" cy="358870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31855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5110619" y="100208"/>
            <a:ext cx="6951945" cy="6757792"/>
          </a:xfrm>
        </p:spPr>
        <p:txBody>
          <a:bodyPr>
            <a:noAutofit/>
          </a:bodyPr>
          <a:lstStyle/>
          <a:p>
            <a:pPr algn="just"/>
            <a:r>
              <a:rPr lang="uz-Cyrl-UZ" sz="2800" dirty="0">
                <a:latin typeface="Times New Roman" pitchFamily="18" charset="0"/>
                <a:cs typeface="Times New Roman" pitchFamily="18" charset="0"/>
              </a:rPr>
              <a:t>Ўз-ўзидан равшанки, мўътабар қарияларимизга бўлган эътибор, бу йўналишдаги ишлар фақат шу йил билан чекланмайди, балки янги босқичда, янгича шаклда изчил давом эттирилади. Чунки бизларни дунёга келтириб, вояга етказган, ўзининг машаққатли меҳнати билан бугунги ёруғ кунларга катта ҳисса қўшган кекса авлод вакилларини ҳар томонлама қадрлаш — ҳар биримиз учун ҳам қарз, ҳам фарз бўлиб, бу ўзбек халқига мансуб бетакрор фазилатларнинг яққол тасдиғи сифатида болаларимизни, ёшларимизни инсонпарварлик руҳида тарбиялашда ёрқин намуна бўлиши муқаррар.</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03521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5855" y="1025236"/>
            <a:ext cx="10352393" cy="3588328"/>
          </a:xfrm>
        </p:spPr>
        <p:txBody>
          <a:bodyPr>
            <a:normAutofit/>
          </a:bodyPr>
          <a:lstStyle/>
          <a:p>
            <a:pPr algn="ctr"/>
            <a:r>
              <a:rPr lang="uz-Cyrl-UZ" dirty="0" smtClean="0">
                <a:latin typeface="Times New Roman" pitchFamily="18" charset="0"/>
                <a:cs typeface="Times New Roman" pitchFamily="18" charset="0"/>
              </a:rPr>
              <a:t>Эътиборингиз учун раҳмат!</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49512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87682"/>
            <a:ext cx="10058400" cy="651092"/>
          </a:xfrm>
        </p:spPr>
        <p:txBody>
          <a:bodyPr>
            <a:normAutofit fontScale="90000"/>
          </a:bodyPr>
          <a:lstStyle/>
          <a:p>
            <a:pPr algn="ctr"/>
            <a:r>
              <a:rPr lang="ru-RU" dirty="0" err="1" smtClean="0"/>
              <a:t>Хафта</a:t>
            </a:r>
            <a:r>
              <a:rPr lang="ru-RU" dirty="0" smtClean="0"/>
              <a:t> </a:t>
            </a:r>
            <a:r>
              <a:rPr lang="ru-RU" dirty="0" err="1" smtClean="0"/>
              <a:t>янгиликлари</a:t>
            </a:r>
            <a:endParaRPr lang="ru-RU" dirty="0"/>
          </a:p>
        </p:txBody>
      </p:sp>
      <p:sp>
        <p:nvSpPr>
          <p:cNvPr id="3" name="Объект 2"/>
          <p:cNvSpPr>
            <a:spLocks noGrp="1"/>
          </p:cNvSpPr>
          <p:nvPr>
            <p:ph idx="1"/>
          </p:nvPr>
        </p:nvSpPr>
        <p:spPr>
          <a:xfrm>
            <a:off x="225469" y="738775"/>
            <a:ext cx="6914368" cy="5962650"/>
          </a:xfrm>
        </p:spPr>
        <p:txBody>
          <a:bodyPr>
            <a:normAutofit/>
          </a:bodyPr>
          <a:lstStyle/>
          <a:p>
            <a:pPr algn="just"/>
            <a:r>
              <a:rPr lang="ru-RU" sz="2400" dirty="0" smtClean="0">
                <a:latin typeface="Times New Roman" pitchFamily="18" charset="0"/>
                <a:cs typeface="Times New Roman" pitchFamily="18" charset="0"/>
              </a:rPr>
              <a:t>2015 </a:t>
            </a:r>
            <a:r>
              <a:rPr lang="ru-RU" sz="2400" dirty="0" err="1">
                <a:latin typeface="Times New Roman" pitchFamily="18" charset="0"/>
                <a:cs typeface="Times New Roman" pitchFamily="18" charset="0"/>
              </a:rPr>
              <a:t>йилнинг</a:t>
            </a:r>
            <a:r>
              <a:rPr lang="ru-RU" sz="2400" dirty="0">
                <a:latin typeface="Times New Roman" pitchFamily="18" charset="0"/>
                <a:cs typeface="Times New Roman" pitchFamily="18" charset="0"/>
              </a:rPr>
              <a:t> декабрь </a:t>
            </a:r>
            <a:r>
              <a:rPr lang="ru-RU" sz="2400" dirty="0" err="1">
                <a:latin typeface="Times New Roman" pitchFamily="18" charset="0"/>
                <a:cs typeface="Times New Roman" pitchFamily="18" charset="0"/>
              </a:rPr>
              <a:t>ойида</a:t>
            </a:r>
            <a:r>
              <a:rPr lang="ru-RU" sz="2400" dirty="0">
                <a:latin typeface="Times New Roman" pitchFamily="18" charset="0"/>
                <a:cs typeface="Times New Roman" pitchFamily="18" charset="0"/>
              </a:rPr>
              <a:t> импорт </a:t>
            </a:r>
            <a:r>
              <a:rPr lang="ru-RU" sz="2400" dirty="0" err="1">
                <a:latin typeface="Times New Roman" pitchFamily="18" charset="0"/>
                <a:cs typeface="Times New Roman" pitchFamily="18" charset="0"/>
              </a:rPr>
              <a:t>улушини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қисқартириш</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натижасида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Ўзфармсаноат</a:t>
            </a:r>
            <a:r>
              <a:rPr lang="ru-RU" sz="2400" dirty="0">
                <a:latin typeface="Times New Roman" pitchFamily="18" charset="0"/>
                <a:cs typeface="Times New Roman" pitchFamily="18" charset="0"/>
              </a:rPr>
              <a:t>" АК </a:t>
            </a:r>
            <a:r>
              <a:rPr lang="ru-RU" sz="2400" dirty="0" err="1">
                <a:latin typeface="Times New Roman" pitchFamily="18" charset="0"/>
                <a:cs typeface="Times New Roman" pitchFamily="18" charset="0"/>
              </a:rPr>
              <a:t>тизимидаги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корхоналарда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маҳаллийлаштириш</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даражаси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ўрта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ҳисобда</a:t>
            </a:r>
            <a:r>
              <a:rPr lang="ru-RU" sz="2400" dirty="0">
                <a:latin typeface="Times New Roman" pitchFamily="18" charset="0"/>
                <a:cs typeface="Times New Roman" pitchFamily="18" charset="0"/>
              </a:rPr>
              <a:t> 49 </a:t>
            </a:r>
            <a:r>
              <a:rPr lang="ru-RU" sz="2400" dirty="0" err="1">
                <a:latin typeface="Times New Roman" pitchFamily="18" charset="0"/>
                <a:cs typeface="Times New Roman" pitchFamily="18" charset="0"/>
              </a:rPr>
              <a:t>фоизни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ташкил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этди</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2015 </a:t>
            </a:r>
            <a:r>
              <a:rPr lang="ru-RU" sz="2400" dirty="0" err="1">
                <a:latin typeface="Times New Roman" pitchFamily="18" charset="0"/>
                <a:cs typeface="Times New Roman" pitchFamily="18" charset="0"/>
              </a:rPr>
              <a:t>йилда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Ўзфармсаноат</a:t>
            </a:r>
            <a:r>
              <a:rPr lang="ru-RU" sz="2400" dirty="0">
                <a:latin typeface="Times New Roman" pitchFamily="18" charset="0"/>
                <a:cs typeface="Times New Roman" pitchFamily="18" charset="0"/>
              </a:rPr>
              <a:t>" АК </a:t>
            </a:r>
            <a:r>
              <a:rPr lang="ru-RU" sz="2400" dirty="0" err="1">
                <a:latin typeface="Times New Roman" pitchFamily="18" charset="0"/>
                <a:cs typeface="Times New Roman" pitchFamily="18" charset="0"/>
              </a:rPr>
              <a:t>корхоналари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томонидан</a:t>
            </a:r>
            <a:r>
              <a:rPr lang="ru-RU" sz="2400" dirty="0">
                <a:latin typeface="Times New Roman" pitchFamily="18" charset="0"/>
                <a:cs typeface="Times New Roman" pitchFamily="18" charset="0"/>
              </a:rPr>
              <a:t> 670 </a:t>
            </a:r>
            <a:r>
              <a:rPr lang="ru-RU" sz="2400" dirty="0" smtClean="0">
                <a:latin typeface="Times New Roman" pitchFamily="18" charset="0"/>
                <a:cs typeface="Times New Roman" pitchFamily="18" charset="0"/>
              </a:rPr>
              <a:t>млрд. </a:t>
            </a:r>
            <a:r>
              <a:rPr lang="ru-RU" sz="2400" dirty="0" err="1">
                <a:latin typeface="Times New Roman" pitchFamily="18" charset="0"/>
                <a:cs typeface="Times New Roman" pitchFamily="18" charset="0"/>
              </a:rPr>
              <a:t>сўмлик</a:t>
            </a:r>
            <a:r>
              <a:rPr lang="ru-RU" sz="2400" dirty="0">
                <a:latin typeface="Times New Roman" pitchFamily="18" charset="0"/>
                <a:cs typeface="Times New Roman" pitchFamily="18" charset="0"/>
              </a:rPr>
              <a:t> фармацевтика </a:t>
            </a:r>
            <a:r>
              <a:rPr lang="ru-RU" sz="2400" dirty="0" err="1">
                <a:latin typeface="Times New Roman" pitchFamily="18" charset="0"/>
                <a:cs typeface="Times New Roman" pitchFamily="18" charset="0"/>
              </a:rPr>
              <a:t>маҳсулотлари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ишлаб</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чиқарилди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Авваллари</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миллий</a:t>
            </a:r>
            <a:r>
              <a:rPr lang="ru-RU" sz="2400" dirty="0">
                <a:latin typeface="Times New Roman" pitchFamily="18" charset="0"/>
                <a:cs typeface="Times New Roman" pitchFamily="18" charset="0"/>
              </a:rPr>
              <a:t> валюта </a:t>
            </a:r>
            <a:r>
              <a:rPr lang="ru-RU" sz="2400" dirty="0" err="1">
                <a:latin typeface="Times New Roman" pitchFamily="18" charset="0"/>
                <a:cs typeface="Times New Roman" pitchFamily="18" charset="0"/>
              </a:rPr>
              <a:t>ҳисобига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келтирилган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воситаларининг</a:t>
            </a:r>
            <a:r>
              <a:rPr lang="ru-RU" sz="2400" dirty="0">
                <a:latin typeface="Times New Roman" pitchFamily="18" charset="0"/>
                <a:cs typeface="Times New Roman" pitchFamily="18" charset="0"/>
              </a:rPr>
              <a:t> 450 хил </a:t>
            </a:r>
            <a:r>
              <a:rPr lang="ru-RU" sz="2400" dirty="0" err="1">
                <a:latin typeface="Times New Roman" pitchFamily="18" charset="0"/>
                <a:cs typeface="Times New Roman" pitchFamily="18" charset="0"/>
              </a:rPr>
              <a:t>янги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турлари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ишлаб</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чиқариш</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йўлга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қўйилди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Сўнгги</a:t>
            </a:r>
            <a:r>
              <a:rPr lang="ru-RU" sz="2400" dirty="0">
                <a:latin typeface="Times New Roman" pitchFamily="18" charset="0"/>
                <a:cs typeface="Times New Roman" pitchFamily="18" charset="0"/>
              </a:rPr>
              <a:t> 11 ой </a:t>
            </a:r>
            <a:r>
              <a:rPr lang="ru-RU" sz="2400" dirty="0" err="1">
                <a:latin typeface="Times New Roman" pitchFamily="18" charset="0"/>
                <a:cs typeface="Times New Roman" pitchFamily="18" charset="0"/>
              </a:rPr>
              <a:t>давомида</a:t>
            </a:r>
            <a:r>
              <a:rPr lang="ru-RU" sz="2400" dirty="0">
                <a:latin typeface="Times New Roman" pitchFamily="18" charset="0"/>
                <a:cs typeface="Times New Roman" pitchFamily="18" charset="0"/>
              </a:rPr>
              <a:t> фармацевтика </a:t>
            </a:r>
            <a:r>
              <a:rPr lang="ru-RU" sz="2400" dirty="0" err="1">
                <a:latin typeface="Times New Roman" pitchFamily="18" charset="0"/>
                <a:cs typeface="Times New Roman" pitchFamily="18" charset="0"/>
              </a:rPr>
              <a:t>саноатида</a:t>
            </a:r>
            <a:r>
              <a:rPr lang="ru-RU" sz="2400" dirty="0">
                <a:latin typeface="Times New Roman" pitchFamily="18" charset="0"/>
                <a:cs typeface="Times New Roman" pitchFamily="18" charset="0"/>
              </a:rPr>
              <a:t> 670 </a:t>
            </a:r>
            <a:r>
              <a:rPr lang="ru-RU" sz="2400" dirty="0" smtClean="0">
                <a:latin typeface="Times New Roman" pitchFamily="18" charset="0"/>
                <a:cs typeface="Times New Roman" pitchFamily="18" charset="0"/>
              </a:rPr>
              <a:t>млрд. </a:t>
            </a:r>
            <a:r>
              <a:rPr lang="ru-RU" sz="2400" dirty="0" err="1">
                <a:latin typeface="Times New Roman" pitchFamily="18" charset="0"/>
                <a:cs typeface="Times New Roman" pitchFamily="18" charset="0"/>
              </a:rPr>
              <a:t>сўмлик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маҳсулотлар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ишлаб</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чиқарилиб</a:t>
            </a:r>
            <a:r>
              <a:rPr lang="ru-RU" sz="2400" dirty="0">
                <a:latin typeface="Times New Roman" pitchFamily="18" charset="0"/>
                <a:cs typeface="Times New Roman" pitchFamily="18" charset="0"/>
              </a:rPr>
              <a:t>, 122,0 </a:t>
            </a:r>
            <a:r>
              <a:rPr lang="ru-RU" sz="2400" dirty="0" err="1">
                <a:latin typeface="Times New Roman" pitchFamily="18" charset="0"/>
                <a:cs typeface="Times New Roman" pitchFamily="18" charset="0"/>
              </a:rPr>
              <a:t>фоизлик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ўсиш</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сурати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қайд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этилди</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135807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87682"/>
            <a:ext cx="10058400" cy="726510"/>
          </a:xfrm>
        </p:spPr>
        <p:txBody>
          <a:bodyPr>
            <a:normAutofit fontScale="90000"/>
          </a:bodyPr>
          <a:lstStyle/>
          <a:p>
            <a:pPr algn="ctr"/>
            <a:r>
              <a:rPr lang="ru-RU" dirty="0" err="1" smtClean="0"/>
              <a:t>Хафта</a:t>
            </a:r>
            <a:r>
              <a:rPr lang="ru-RU" dirty="0" smtClean="0"/>
              <a:t> </a:t>
            </a:r>
            <a:r>
              <a:rPr lang="ru-RU" dirty="0" err="1" smtClean="0"/>
              <a:t>янгиликлари</a:t>
            </a:r>
            <a:endParaRPr lang="ru-RU" dirty="0"/>
          </a:p>
        </p:txBody>
      </p:sp>
      <p:sp>
        <p:nvSpPr>
          <p:cNvPr id="3" name="Объект 2"/>
          <p:cNvSpPr>
            <a:spLocks noGrp="1"/>
          </p:cNvSpPr>
          <p:nvPr>
            <p:ph idx="1"/>
          </p:nvPr>
        </p:nvSpPr>
        <p:spPr>
          <a:xfrm>
            <a:off x="175364" y="814192"/>
            <a:ext cx="6036418" cy="5711868"/>
          </a:xfrm>
        </p:spPr>
        <p:txBody>
          <a:bodyPr>
            <a:normAutofit lnSpcReduction="10000"/>
          </a:bodyPr>
          <a:lstStyle/>
          <a:p>
            <a:pPr algn="just"/>
            <a:r>
              <a:rPr lang="ru-RU" sz="2400" dirty="0" err="1">
                <a:latin typeface="Times New Roman" pitchFamily="18" charset="0"/>
                <a:cs typeface="Times New Roman" pitchFamily="18" charset="0"/>
              </a:rPr>
              <a:t>Малайзияда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таэквондонинг</a:t>
            </a:r>
            <a:r>
              <a:rPr lang="ru-RU" sz="2400" dirty="0">
                <a:latin typeface="Times New Roman" pitchFamily="18" charset="0"/>
                <a:cs typeface="Times New Roman" pitchFamily="18" charset="0"/>
              </a:rPr>
              <a:t> ИТФ </a:t>
            </a:r>
            <a:r>
              <a:rPr lang="ru-RU" sz="2400" dirty="0" err="1">
                <a:latin typeface="Times New Roman" pitchFamily="18" charset="0"/>
                <a:cs typeface="Times New Roman" pitchFamily="18" charset="0"/>
              </a:rPr>
              <a:t>йўналиши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бўйича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Осиё</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Очиқ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чемпионати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ўтказилди</a:t>
            </a:r>
            <a:r>
              <a:rPr lang="ru-RU" sz="2400" dirty="0" smtClean="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Ўн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учинчи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маротаба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ташкил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этилган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нуфузли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мусобақада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қитъанинг</a:t>
            </a:r>
            <a:r>
              <a:rPr lang="ru-RU" sz="2400" dirty="0">
                <a:latin typeface="Times New Roman" pitchFamily="18" charset="0"/>
                <a:cs typeface="Times New Roman" pitchFamily="18" charset="0"/>
              </a:rPr>
              <a:t> 13 </a:t>
            </a:r>
            <a:r>
              <a:rPr lang="ru-RU" sz="2400" dirty="0" err="1">
                <a:latin typeface="Times New Roman" pitchFamily="18" charset="0"/>
                <a:cs typeface="Times New Roman" pitchFamily="18" charset="0"/>
              </a:rPr>
              <a:t>давлатидан</a:t>
            </a:r>
            <a:r>
              <a:rPr lang="ru-RU" sz="2400" dirty="0">
                <a:latin typeface="Times New Roman" pitchFamily="18" charset="0"/>
                <a:cs typeface="Times New Roman" pitchFamily="18" charset="0"/>
              </a:rPr>
              <a:t> 400 </a:t>
            </a:r>
            <a:r>
              <a:rPr lang="ru-RU" sz="2400" dirty="0" err="1">
                <a:latin typeface="Times New Roman" pitchFamily="18" charset="0"/>
                <a:cs typeface="Times New Roman" pitchFamily="18" charset="0"/>
              </a:rPr>
              <a:t>нафарга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яқин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спортчилар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иштирок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этишди</a:t>
            </a:r>
            <a:r>
              <a:rPr lang="ru-RU" sz="2400" dirty="0">
                <a:latin typeface="Times New Roman" pitchFamily="18" charset="0"/>
                <a:cs typeface="Times New Roman" pitchFamily="18" charset="0"/>
              </a:rPr>
              <a:t>.</a:t>
            </a:r>
          </a:p>
          <a:p>
            <a:pPr algn="just"/>
            <a:r>
              <a:rPr lang="ru-RU" sz="2400" dirty="0" err="1">
                <a:latin typeface="Times New Roman" pitchFamily="18" charset="0"/>
                <a:cs typeface="Times New Roman" pitchFamily="18" charset="0"/>
              </a:rPr>
              <a:t>Якунда</a:t>
            </a:r>
            <a:r>
              <a:rPr lang="ru-RU" sz="2400" dirty="0">
                <a:latin typeface="Times New Roman" pitchFamily="18" charset="0"/>
                <a:cs typeface="Times New Roman" pitchFamily="18" charset="0"/>
              </a:rPr>
              <a:t> терма </a:t>
            </a:r>
            <a:r>
              <a:rPr lang="ru-RU" sz="2400" dirty="0" err="1">
                <a:latin typeface="Times New Roman" pitchFamily="18" charset="0"/>
                <a:cs typeface="Times New Roman" pitchFamily="18" charset="0"/>
              </a:rPr>
              <a:t>жамоамиз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аъзолари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тил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масоги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ва</a:t>
            </a:r>
            <a:r>
              <a:rPr lang="ru-RU" sz="2400" dirty="0">
                <a:latin typeface="Times New Roman" pitchFamily="18" charset="0"/>
                <a:cs typeface="Times New Roman" pitchFamily="18" charset="0"/>
              </a:rPr>
              <a:t> спарринг </a:t>
            </a:r>
            <a:r>
              <a:rPr lang="ru-RU" sz="2400" dirty="0" err="1">
                <a:latin typeface="Times New Roman" pitchFamily="18" charset="0"/>
                <a:cs typeface="Times New Roman" pitchFamily="18" charset="0"/>
              </a:rPr>
              <a:t>баҳсларида</a:t>
            </a:r>
            <a:r>
              <a:rPr lang="ru-RU" sz="2400" dirty="0">
                <a:latin typeface="Times New Roman" pitchFamily="18" charset="0"/>
                <a:cs typeface="Times New Roman" pitchFamily="18" charset="0"/>
              </a:rPr>
              <a:t> 6 та </a:t>
            </a:r>
            <a:r>
              <a:rPr lang="ru-RU" sz="2400" dirty="0" err="1">
                <a:latin typeface="Times New Roman" pitchFamily="18" charset="0"/>
                <a:cs typeface="Times New Roman" pitchFamily="18" charset="0"/>
              </a:rPr>
              <a:t>олтин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медал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билан</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тақдирланишди</a:t>
            </a:r>
            <a:r>
              <a:rPr lang="ru-RU" sz="2400" dirty="0" smtClean="0">
                <a:latin typeface="Times New Roman" pitchFamily="18" charset="0"/>
                <a:cs typeface="Times New Roman" pitchFamily="18" charset="0"/>
              </a:rPr>
              <a:t>,.</a:t>
            </a:r>
          </a:p>
          <a:p>
            <a:pPr algn="just"/>
            <a:r>
              <a:rPr lang="ru-RU" sz="2400" dirty="0" err="1" smtClean="0">
                <a:latin typeface="Times New Roman" pitchFamily="18" charset="0"/>
                <a:cs typeface="Times New Roman" pitchFamily="18" charset="0"/>
              </a:rPr>
              <a:t>Умиджон</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Ғаниев</a:t>
            </a:r>
            <a:r>
              <a:rPr lang="ru-RU" sz="2400" dirty="0">
                <a:latin typeface="Times New Roman" pitchFamily="18" charset="0"/>
                <a:cs typeface="Times New Roman" pitchFamily="18" charset="0"/>
              </a:rPr>
              <a:t> 2 та </a:t>
            </a:r>
            <a:r>
              <a:rPr lang="ru-RU" sz="2400" dirty="0" err="1">
                <a:latin typeface="Times New Roman" pitchFamily="18" charset="0"/>
                <a:cs typeface="Times New Roman" pitchFamily="18" charset="0"/>
              </a:rPr>
              <a:t>олтин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медалга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сазовор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бўлди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Ойноз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Ғаниева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Жасур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Салимов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Сайидмурод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Иноятов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Муҳаммаджон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Умаровлар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ҳам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финалда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рақибларини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мағлуб</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этиб</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шохсупанинг</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энг</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юқори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поғонасига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кўтарилишди</a:t>
            </a:r>
            <a:r>
              <a:rPr lang="ru-RU" sz="2400" dirty="0">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xmlns="" val="1315130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Cyrl-UZ" dirty="0" smtClean="0">
                <a:solidFill>
                  <a:srgbClr val="FF0000"/>
                </a:solidFill>
              </a:rPr>
              <a:t>2-масала: </a:t>
            </a:r>
            <a:endParaRPr lang="ru-RU" dirty="0">
              <a:solidFill>
                <a:srgbClr val="FF0000"/>
              </a:solidFill>
            </a:endParaRPr>
          </a:p>
        </p:txBody>
      </p:sp>
      <p:sp>
        <p:nvSpPr>
          <p:cNvPr id="3" name="Объект 2"/>
          <p:cNvSpPr>
            <a:spLocks noGrp="1"/>
          </p:cNvSpPr>
          <p:nvPr>
            <p:ph idx="1"/>
          </p:nvPr>
        </p:nvSpPr>
        <p:spPr/>
        <p:txBody>
          <a:bodyPr>
            <a:normAutofit/>
          </a:bodyPr>
          <a:lstStyle/>
          <a:p>
            <a:pPr algn="just"/>
            <a:r>
              <a:rPr lang="uz-Cyrl-UZ" sz="6600" dirty="0" smtClean="0">
                <a:latin typeface="Times New Roman" pitchFamily="18" charset="0"/>
                <a:cs typeface="Times New Roman" pitchFamily="18" charset="0"/>
              </a:rPr>
              <a:t>Кексаларни эъзозлаш йили давлат дастурида амалга оширилган ишлар</a:t>
            </a:r>
            <a:endParaRPr lang="ru-RU" sz="66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31913" y="2846388"/>
            <a:ext cx="9523412"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53093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07022" y="162838"/>
            <a:ext cx="6284978" cy="6695162"/>
          </a:xfrm>
        </p:spPr>
        <p:txBody>
          <a:bodyPr>
            <a:normAutofit/>
          </a:bodyPr>
          <a:lstStyle/>
          <a:p>
            <a:pPr algn="just"/>
            <a:r>
              <a:rPr lang="ru-RU" sz="3200" dirty="0">
                <a:latin typeface="Times New Roman" pitchFamily="18" charset="0"/>
                <a:cs typeface="Times New Roman" pitchFamily="18" charset="0"/>
              </a:rPr>
              <a:t>Хал</a:t>
            </a:r>
            <a:r>
              <a:rPr lang="uz-Cyrl-UZ" sz="3200" dirty="0">
                <a:latin typeface="Times New Roman" pitchFamily="18" charset="0"/>
                <a:cs typeface="Times New Roman" pitchFamily="18" charset="0"/>
              </a:rPr>
              <a:t>қимизда </a:t>
            </a:r>
            <a:r>
              <a:rPr lang="ru-RU" sz="3200" dirty="0">
                <a:latin typeface="Times New Roman" pitchFamily="18" charset="0"/>
                <a:cs typeface="Times New Roman" pitchFamily="18" charset="0"/>
              </a:rPr>
              <a:t>кекса </a:t>
            </a:r>
            <a:r>
              <a:rPr lang="ru-RU" sz="3200" dirty="0" err="1">
                <a:latin typeface="Times New Roman" pitchFamily="18" charset="0"/>
                <a:cs typeface="Times New Roman" pitchFamily="18" charset="0"/>
              </a:rPr>
              <a:t>авлод</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вакилларига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эътибор</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ва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ғамхўрлик</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ҳурмат-эҳтиром</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меҳр-оқибат</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кўрсатиш</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маънавий</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ҳаётимизда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қадрият</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даражасига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кўтарилган</a:t>
            </a:r>
            <a:r>
              <a:rPr lang="ru-RU" sz="3200" dirty="0">
                <a:latin typeface="Times New Roman" pitchFamily="18" charset="0"/>
                <a:cs typeface="Times New Roman" pitchFamily="18" charset="0"/>
              </a:rPr>
              <a:t>. </a:t>
            </a:r>
            <a:endParaRPr lang="ru-RU" sz="3200" dirty="0" smtClean="0">
              <a:latin typeface="Times New Roman" pitchFamily="18" charset="0"/>
              <a:cs typeface="Times New Roman" pitchFamily="18" charset="0"/>
            </a:endParaRPr>
          </a:p>
          <a:p>
            <a:pPr marL="0" indent="0" algn="just">
              <a:buNone/>
            </a:pPr>
            <a:endParaRPr lang="ru-RU" sz="3200" dirty="0" smtClean="0">
              <a:latin typeface="Times New Roman" pitchFamily="18" charset="0"/>
              <a:cs typeface="Times New Roman" pitchFamily="18" charset="0"/>
            </a:endParaRPr>
          </a:p>
          <a:p>
            <a:pPr algn="just"/>
            <a:r>
              <a:rPr lang="uz-Cyrl-UZ" sz="3200" dirty="0" smtClean="0">
                <a:latin typeface="Times New Roman" pitchFamily="18" charset="0"/>
                <a:cs typeface="Times New Roman" pitchFamily="18" charset="0"/>
              </a:rPr>
              <a:t>Қариси </a:t>
            </a:r>
            <a:r>
              <a:rPr lang="uz-Cyrl-UZ" sz="3200" dirty="0">
                <a:latin typeface="Times New Roman" pitchFamily="18" charset="0"/>
                <a:cs typeface="Times New Roman" pitchFamily="18" charset="0"/>
              </a:rPr>
              <a:t>бор уйнинг париси бор”, “Қари билганини пари билмас” каби ҳикматли иборалар неча минг йиллар мобайнида ҳаётда ўз исботини топиб келган.</a:t>
            </a:r>
            <a:r>
              <a:rPr lang="uz-Cyrl-UZ" sz="3200" dirty="0"/>
              <a:t> </a:t>
            </a:r>
            <a:endParaRPr lang="ru-RU" sz="3200" dirty="0"/>
          </a:p>
        </p:txBody>
      </p:sp>
    </p:spTree>
    <p:extLst>
      <p:ext uri="{BB962C8B-B14F-4D97-AF65-F5344CB8AC3E}">
        <p14:creationId xmlns:p14="http://schemas.microsoft.com/office/powerpoint/2010/main" xmlns="" val="3505326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37754" y="588722"/>
            <a:ext cx="5862180" cy="5583477"/>
          </a:xfrm>
        </p:spPr>
        <p:txBody>
          <a:bodyPr>
            <a:normAutofit/>
          </a:bodyPr>
          <a:lstStyle/>
          <a:p>
            <a:pPr algn="just"/>
            <a:r>
              <a:rPr lang="uz-Cyrl-UZ" sz="3600" dirty="0" smtClean="0">
                <a:latin typeface="Times New Roman" pitchFamily="18" charset="0"/>
                <a:cs typeface="Times New Roman" pitchFamily="18" charset="0"/>
              </a:rPr>
              <a:t>Ўзбекистон </a:t>
            </a:r>
            <a:r>
              <a:rPr lang="uz-Cyrl-UZ" sz="3600" dirty="0">
                <a:latin typeface="Times New Roman" pitchFamily="18" charset="0"/>
                <a:cs typeface="Times New Roman" pitchFamily="18" charset="0"/>
              </a:rPr>
              <a:t>Республикаси Конституциясининг 22 йиллигига бағишланган тантанали тадбирда Юртбошимиз 2015 йилни мамлакатимизда “Кексаларни эъзозлаш йили” деб эълон </a:t>
            </a:r>
            <a:r>
              <a:rPr lang="uz-Cyrl-UZ" sz="3600" dirty="0" smtClean="0">
                <a:latin typeface="Times New Roman" pitchFamily="18" charset="0"/>
                <a:cs typeface="Times New Roman" pitchFamily="18" charset="0"/>
              </a:rPr>
              <a:t>қилинди</a:t>
            </a:r>
            <a:r>
              <a:rPr lang="uz-Cyrl-UZ" sz="3600" dirty="0" smtClean="0"/>
              <a:t>. </a:t>
            </a:r>
            <a:endParaRPr lang="ru-RU" sz="3600" dirty="0"/>
          </a:p>
        </p:txBody>
      </p:sp>
    </p:spTree>
    <p:extLst>
      <p:ext uri="{BB962C8B-B14F-4D97-AF65-F5344CB8AC3E}">
        <p14:creationId xmlns:p14="http://schemas.microsoft.com/office/powerpoint/2010/main" xmlns="" val="12301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ngo.uz/wp-content/uploads/2014/12/159410b2d8aaed37af98fd73a83bd77e_XL.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657616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Объект 1"/>
          <p:cNvSpPr>
            <a:spLocks noGrp="1"/>
          </p:cNvSpPr>
          <p:nvPr>
            <p:ph idx="1"/>
          </p:nvPr>
        </p:nvSpPr>
        <p:spPr>
          <a:xfrm>
            <a:off x="6388274" y="250521"/>
            <a:ext cx="5803726" cy="6607479"/>
          </a:xfrm>
        </p:spPr>
        <p:txBody>
          <a:bodyPr>
            <a:noAutofit/>
          </a:bodyPr>
          <a:lstStyle/>
          <a:p>
            <a:pPr algn="just"/>
            <a:r>
              <a:rPr lang="uz-Cyrl-UZ" sz="2600" dirty="0" smtClean="0">
                <a:latin typeface="Times New Roman" pitchFamily="18" charset="0"/>
                <a:cs typeface="Times New Roman" pitchFamily="18" charset="0"/>
              </a:rPr>
              <a:t>“Халқимизнинг </a:t>
            </a:r>
            <a:r>
              <a:rPr lang="uz-Cyrl-UZ" sz="2600" dirty="0">
                <a:latin typeface="Times New Roman" pitchFamily="18" charset="0"/>
                <a:cs typeface="Times New Roman" pitchFamily="18" charset="0"/>
              </a:rPr>
              <a:t>қадимий ва шонли тарихини узвий давом эттиришга, шу тарихнинг ўчмас саҳифаларини, аждодларимизнинг буюк меросини, қадрият ва урф-одатларини ёшларимизга етказиш, ҳаётимизни тобора поклаш ва файзу баракали қилишда, бир сўз билан айтганда, уни маънавий юксалтиришда, бугун Яратганнинг бизга берган ҳар бир кунини маъноли ва сермазмун ўтказишда беқиёс ҳисса қўшаётган ота-боболаримизга ҳар томонлама ҳурмат, эъзоз ва эҳтиром кўрсатиш барчамиз учун ҳам қарз, ҳам фарз, деб ўйлайман</a:t>
            </a:r>
            <a:r>
              <a:rPr lang="uz-Cyrl-UZ" sz="2600" dirty="0" smtClean="0">
                <a:latin typeface="Times New Roman" pitchFamily="18" charset="0"/>
                <a:cs typeface="Times New Roman" pitchFamily="18" charset="0"/>
              </a:rPr>
              <a:t>”.</a:t>
            </a:r>
            <a:endParaRPr lang="ru-RU"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2381267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226</TotalTime>
  <Words>1136</Words>
  <Application>Microsoft Office PowerPoint</Application>
  <PresentationFormat>Произвольный</PresentationFormat>
  <Paragraphs>66</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Дерево</vt:lpstr>
      <vt:lpstr>Слайд 1</vt:lpstr>
      <vt:lpstr>Хафта янгиликлари</vt:lpstr>
      <vt:lpstr>Хафта янгиликлари</vt:lpstr>
      <vt:lpstr>Хафта янгиликлари</vt:lpstr>
      <vt:lpstr>Хафта янгиликлари</vt:lpstr>
      <vt:lpstr>2-масала: </vt:lpstr>
      <vt:lpstr>Слайд 7</vt:lpstr>
      <vt:lpstr>Слайд 8</vt:lpstr>
      <vt:lpstr>Слайд 9</vt:lpstr>
      <vt:lpstr>Слайд 10</vt:lpstr>
      <vt:lpstr>Слайд 11</vt:lpstr>
      <vt:lpstr>“Ҳар ким қариганда, меҳнат лаёқатини йўқотганда, шунингдек, боқувчисидан маҳрум бўл­ганда ва қонунда назарда тутилган бошқа ҳолларда ижтимоий таъминот олиш ҳуқуқига эга”.</vt:lpstr>
      <vt:lpstr>Кексаларни эъзозлашнинг ҳуқуқий асослари</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Эътиборингиз учун раҳмат!</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user</cp:lastModifiedBy>
  <cp:revision>43</cp:revision>
  <dcterms:created xsi:type="dcterms:W3CDTF">2015-12-13T12:41:29Z</dcterms:created>
  <dcterms:modified xsi:type="dcterms:W3CDTF">2015-12-22T12:38:21Z</dcterms:modified>
</cp:coreProperties>
</file>