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73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98538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29812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670217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89295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936447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1269144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3306073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109448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39506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85610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349055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7744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302988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268930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68091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B8A532-693F-4E50-BF8E-63AD8ED418C9}" type="datetimeFigureOut">
              <a:rPr lang="ru-RU" smtClean="0"/>
              <a:pPr/>
              <a:t>12.09.2019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354247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B8A532-693F-4E50-BF8E-63AD8ED418C9}" type="datetimeFigureOut">
              <a:rPr lang="ru-RU" smtClean="0"/>
              <a:pPr/>
              <a:t>12.09.2019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4C71BF-CA1E-4334-B392-0575D210F790}" type="slidenum">
              <a:rPr lang="ru-RU" smtClean="0"/>
              <a:pPr/>
              <a:t>‹#›</a:t>
            </a:fld>
            <a:endParaRPr lang="ru-RU"/>
          </a:p>
        </p:txBody>
      </p:sp>
    </p:spTree>
    <p:extLst>
      <p:ext uri="{BB962C8B-B14F-4D97-AF65-F5344CB8AC3E}">
        <p14:creationId xmlns="" xmlns:p14="http://schemas.microsoft.com/office/powerpoint/2010/main" val="3594420865"/>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9961" y="457200"/>
            <a:ext cx="10515600" cy="6012180"/>
          </a:xfrm>
        </p:spPr>
        <p:txBody>
          <a:bodyPr>
            <a:normAutofit fontScale="92500"/>
          </a:bodyPr>
          <a:lstStyle/>
          <a:p>
            <a:pPr marL="0" indent="0" algn="ctr">
              <a:buNone/>
            </a:pPr>
            <a:r>
              <a:rPr lang="uz-Cyrl-UZ" sz="4000" b="1" dirty="0">
                <a:latin typeface="Times New Roman" panose="02020603050405020304" pitchFamily="18" charset="0"/>
                <a:cs typeface="Times New Roman" panose="02020603050405020304" pitchFamily="18" charset="0"/>
              </a:rPr>
              <a:t>Тошкент тиббиёт институтининг 100 йиллик юбилейига</a:t>
            </a:r>
            <a:r>
              <a:rPr lang="ru-RU" sz="4000" b="1" dirty="0">
                <a:latin typeface="Times New Roman" panose="02020603050405020304" pitchFamily="18" charset="0"/>
                <a:cs typeface="Times New Roman" panose="02020603050405020304" pitchFamily="18" charset="0"/>
              </a:rPr>
              <a:t> ба</a:t>
            </a:r>
            <a:r>
              <a:rPr lang="uz-Cyrl-UZ" sz="4000" b="1" dirty="0">
                <a:latin typeface="Times New Roman" panose="02020603050405020304" pitchFamily="18" charset="0"/>
                <a:cs typeface="Times New Roman" panose="02020603050405020304" pitchFamily="18" charset="0"/>
              </a:rPr>
              <a:t>ғишланган тарихий китобни чоп этишга  тайёргарлик кўриш учун ҳар бир бўлим ва кафедра ҳақидаги тарихий маълумотларнинг ўзбек ва рус тилларидаги  электрон ҳамда компютерда печатланган вариантларини 2018 йилнинг 1-ноябригача тайёрлаб, ректоратга топшириш лозим. Ушбу маълумотларни тайёрлашда қуйидаги қоидаларга амал қилинсин:</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08819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9625" y="401783"/>
            <a:ext cx="8596668" cy="5847398"/>
          </a:xfrm>
        </p:spPr>
        <p:txBody>
          <a:bodyPr>
            <a:noAutofit/>
          </a:bodyPr>
          <a:lstStyle/>
          <a:p>
            <a:r>
              <a:rPr lang="uz-Cyrl-UZ" sz="2800" b="1" dirty="0" smtClean="0">
                <a:solidFill>
                  <a:schemeClr val="tx1"/>
                </a:solidFill>
                <a:latin typeface="Times New Roman" panose="02020603050405020304" pitchFamily="18" charset="0"/>
                <a:cs typeface="Times New Roman" panose="02020603050405020304" pitchFamily="18" charset="0"/>
              </a:rPr>
              <a:t>Изоҳ</a:t>
            </a:r>
            <a:r>
              <a:rPr lang="uz-Cyrl-UZ" sz="2800" b="1" dirty="0" smtClean="0">
                <a:solidFill>
                  <a:schemeClr val="tx1"/>
                </a:solidFill>
                <a:latin typeface="Times New Roman" panose="02020603050405020304" pitchFamily="18" charset="0"/>
                <a:cs typeface="Times New Roman" panose="02020603050405020304" pitchFamily="18" charset="0"/>
              </a:rPr>
              <a:t>:</a:t>
            </a:r>
            <a:r>
              <a:rPr lang="en-US" sz="2800" b="1" dirty="0" smtClean="0">
                <a:solidFill>
                  <a:schemeClr val="tx1"/>
                </a:solidFill>
                <a:latin typeface="Times New Roman" panose="02020603050405020304" pitchFamily="18" charset="0"/>
                <a:cs typeface="Times New Roman" panose="02020603050405020304" pitchFamily="18" charset="0"/>
              </a:rPr>
              <a:t> </a:t>
            </a:r>
            <a:r>
              <a:rPr lang="uz-Cyrl-UZ" sz="2800" b="1" dirty="0" smtClean="0">
                <a:solidFill>
                  <a:schemeClr val="tx1"/>
                </a:solidFill>
                <a:latin typeface="Times New Roman" panose="02020603050405020304" pitchFamily="18" charset="0"/>
                <a:cs typeface="Times New Roman" panose="02020603050405020304" pitchFamily="18" charset="0"/>
              </a:rPr>
              <a:t>Барча маълумотлар кафедра мудирлари ва жавобгар раҳбарлар имзоси билан эпидемиология кафедрасига профессор Омон Миртазаевич Миртазаевга топширилсин.</a:t>
            </a:r>
          </a:p>
          <a:p>
            <a:endParaRPr lang="uz-Cyrl-UZ" sz="2800" b="1" dirty="0" smtClean="0">
              <a:solidFill>
                <a:schemeClr val="tx1"/>
              </a:solidFill>
              <a:latin typeface="Times New Roman" panose="02020603050405020304" pitchFamily="18" charset="0"/>
              <a:cs typeface="Times New Roman" panose="02020603050405020304" pitchFamily="18" charset="0"/>
            </a:endParaRPr>
          </a:p>
          <a:p>
            <a:pPr algn="ctr">
              <a:buNone/>
            </a:pPr>
            <a:r>
              <a:rPr lang="uz-Cyrl-UZ" sz="2800" b="1" dirty="0" smtClean="0">
                <a:solidFill>
                  <a:schemeClr val="tx1"/>
                </a:solidFill>
                <a:latin typeface="Times New Roman" panose="02020603050405020304" pitchFamily="18" charset="0"/>
                <a:cs typeface="Times New Roman" panose="02020603050405020304" pitchFamily="18" charset="0"/>
              </a:rPr>
              <a:t>Мулоқот учун телефон: +99871-214-59-36</a:t>
            </a:r>
          </a:p>
          <a:p>
            <a:pPr algn="ctr">
              <a:buNone/>
            </a:pPr>
            <a:r>
              <a:rPr lang="en-US" sz="2800" b="1" dirty="0" smtClean="0">
                <a:solidFill>
                  <a:schemeClr val="tx1"/>
                </a:solidFill>
                <a:latin typeface="Times New Roman" panose="02020603050405020304" pitchFamily="18" charset="0"/>
                <a:cs typeface="Times New Roman" panose="02020603050405020304" pitchFamily="18" charset="0"/>
              </a:rPr>
              <a:t>                                             </a:t>
            </a:r>
            <a:r>
              <a:rPr lang="uz-Cyrl-UZ" sz="2800" b="1" dirty="0" smtClean="0">
                <a:solidFill>
                  <a:schemeClr val="tx1"/>
                </a:solidFill>
                <a:latin typeface="Times New Roman" panose="02020603050405020304" pitchFamily="18" charset="0"/>
                <a:cs typeface="Times New Roman" panose="02020603050405020304" pitchFamily="18" charset="0"/>
              </a:rPr>
              <a:t>+99890-946-91-22</a:t>
            </a:r>
          </a:p>
          <a:p>
            <a:pPr algn="ctr">
              <a:buNone/>
            </a:pPr>
            <a:endParaRPr lang="uz-Cyrl-UZ" sz="2800" b="1" dirty="0" smtClean="0">
              <a:solidFill>
                <a:schemeClr val="tx1"/>
              </a:solidFill>
              <a:latin typeface="Times New Roman" panose="02020603050405020304" pitchFamily="18" charset="0"/>
              <a:cs typeface="Times New Roman" panose="02020603050405020304" pitchFamily="18" charset="0"/>
            </a:endParaRPr>
          </a:p>
          <a:p>
            <a:pPr algn="ctr">
              <a:buNone/>
            </a:pPr>
            <a:r>
              <a:rPr lang="uz-Cyrl-UZ" sz="2800" b="1" dirty="0" smtClean="0">
                <a:solidFill>
                  <a:schemeClr val="tx1"/>
                </a:solidFill>
                <a:latin typeface="Times New Roman" panose="02020603050405020304" pitchFamily="18" charset="0"/>
                <a:cs typeface="Times New Roman" panose="02020603050405020304" pitchFamily="18" charset="0"/>
              </a:rPr>
              <a:t>Электрон почта: </a:t>
            </a:r>
            <a:r>
              <a:rPr lang="en-US" sz="2800" b="1" dirty="0" smtClean="0">
                <a:solidFill>
                  <a:schemeClr val="tx1"/>
                </a:solidFill>
                <a:latin typeface="Times New Roman" panose="02020603050405020304" pitchFamily="18" charset="0"/>
                <a:cs typeface="Times New Roman" panose="02020603050405020304" pitchFamily="18" charset="0"/>
              </a:rPr>
              <a:t>amanturdi.mirtazaev@tma.uz</a:t>
            </a:r>
            <a:endParaRPr lang="ru-RU"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41111"/>
            <a:ext cx="8596668" cy="1320800"/>
          </a:xfrm>
        </p:spPr>
        <p:txBody>
          <a:bodyPr>
            <a:normAutofit/>
          </a:bodyPr>
          <a:lstStyle/>
          <a:p>
            <a:pPr algn="ctr"/>
            <a:r>
              <a:rPr lang="uz-Cyrl-UZ" sz="5400" b="1" dirty="0" smtClean="0">
                <a:latin typeface="Times New Roman" panose="02020603050405020304" pitchFamily="18" charset="0"/>
                <a:cs typeface="Times New Roman" panose="02020603050405020304" pitchFamily="18" charset="0"/>
              </a:rPr>
              <a:t>I. </a:t>
            </a:r>
            <a:r>
              <a:rPr lang="uz-Cyrl-UZ" sz="5400" b="1" dirty="0">
                <a:latin typeface="Times New Roman" panose="02020603050405020304" pitchFamily="18" charset="0"/>
                <a:cs typeface="Times New Roman" panose="02020603050405020304" pitchFamily="18" charset="0"/>
              </a:rPr>
              <a:t>Кафедра мудирларига:</a:t>
            </a:r>
            <a:endParaRPr lang="ru-RU" sz="5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561911"/>
            <a:ext cx="9858738" cy="4879832"/>
          </a:xfrm>
        </p:spPr>
        <p:txBody>
          <a:bodyPr>
            <a:noAutofit/>
          </a:bodyPr>
          <a:lstStyle/>
          <a:p>
            <a:pPr marL="514350" lvl="0" indent="-514350">
              <a:buFont typeface="+mj-lt"/>
              <a:buAutoNum type="arabicPeriod"/>
            </a:pPr>
            <a:r>
              <a:rPr lang="uz-Cyrl-UZ" sz="3200" dirty="0">
                <a:latin typeface="Times New Roman" panose="02020603050405020304" pitchFamily="18" charset="0"/>
                <a:cs typeface="Times New Roman" panose="02020603050405020304" pitchFamily="18" charset="0"/>
              </a:rPr>
              <a:t>Кафедранинг тўлиқ номи. </a:t>
            </a:r>
            <a:endParaRPr lang="ru-RU"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3200" dirty="0">
                <a:latin typeface="Times New Roman" panose="02020603050405020304" pitchFamily="18" charset="0"/>
                <a:cs typeface="Times New Roman" panose="02020603050405020304" pitchFamily="18" charset="0"/>
              </a:rPr>
              <a:t>Кафедра ташкил бўлган сана.</a:t>
            </a:r>
            <a:endParaRPr lang="ru-RU"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3200" dirty="0">
                <a:latin typeface="Times New Roman" panose="02020603050405020304" pitchFamily="18" charset="0"/>
                <a:cs typeface="Times New Roman" panose="02020603050405020304" pitchFamily="18" charset="0"/>
              </a:rPr>
              <a:t>Кафедранинг биринчи ташкилотчиси.</a:t>
            </a:r>
            <a:endParaRPr lang="ru-RU"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3200" dirty="0">
                <a:latin typeface="Times New Roman" panose="02020603050405020304" pitchFamily="18" charset="0"/>
                <a:cs typeface="Times New Roman" panose="02020603050405020304" pitchFamily="18" charset="0"/>
              </a:rPr>
              <a:t>Кафедра мудирлари, уларнинг фотосуратлари, кафедрани бошқарган йиллари, ҳар бир мудирга қисқача тафсифнома, тайёрлаган шогирдлари. Ҳар бир кафедра мудирининг ишлаган даврида кафедранинг ўқув, ўқув-услубий, илмий, маданий-маърифий ва ҳ.к. соҳалардаги ютуқлари.</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8176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536316" y="263237"/>
            <a:ext cx="8596668" cy="1320800"/>
          </a:xfrm>
        </p:spPr>
        <p:txBody>
          <a:bodyPr>
            <a:normAutofit/>
          </a:bodyPr>
          <a:lstStyle/>
          <a:p>
            <a:pPr algn="ctr"/>
            <a:r>
              <a:rPr lang="uz-Cyrl-UZ" sz="5400" dirty="0" smtClean="0"/>
              <a:t>давоми</a:t>
            </a:r>
            <a:endParaRPr lang="ru-RU" sz="5400" dirty="0"/>
          </a:p>
        </p:txBody>
      </p:sp>
      <p:sp>
        <p:nvSpPr>
          <p:cNvPr id="3" name="Объект 2"/>
          <p:cNvSpPr>
            <a:spLocks noGrp="1"/>
          </p:cNvSpPr>
          <p:nvPr>
            <p:ph idx="1"/>
          </p:nvPr>
        </p:nvSpPr>
        <p:spPr>
          <a:xfrm>
            <a:off x="677334" y="1440873"/>
            <a:ext cx="10752666" cy="5140036"/>
          </a:xfrm>
        </p:spPr>
        <p:txBody>
          <a:bodyPr>
            <a:noAutofit/>
          </a:bodyPr>
          <a:lstStyle/>
          <a:p>
            <a:pPr marL="742950" lvl="0" indent="-742950">
              <a:buFont typeface="+mj-lt"/>
              <a:buAutoNum type="arabicPeriod" startAt="5"/>
            </a:pPr>
            <a:r>
              <a:rPr lang="uz-Cyrl-UZ" sz="2800" dirty="0">
                <a:latin typeface="Times New Roman" panose="02020603050405020304" pitchFamily="18" charset="0"/>
                <a:cs typeface="Times New Roman" panose="02020603050405020304" pitchFamily="18" charset="0"/>
              </a:rPr>
              <a:t>Кафедрада тайёрланган фан докторлари, фан номзодларининг сони, исми, шарифи ҳимоя қилган йили ва ҳ.к.</a:t>
            </a:r>
            <a:endParaRPr lang="ru-RU" sz="2800" dirty="0">
              <a:latin typeface="Times New Roman" panose="02020603050405020304" pitchFamily="18" charset="0"/>
              <a:cs typeface="Times New Roman" panose="02020603050405020304" pitchFamily="18" charset="0"/>
            </a:endParaRPr>
          </a:p>
          <a:p>
            <a:pPr marL="742950" lvl="0" indent="-742950">
              <a:buFont typeface="+mj-lt"/>
              <a:buAutoNum type="arabicPeriod" startAt="5"/>
            </a:pPr>
            <a:r>
              <a:rPr lang="uz-Cyrl-UZ" sz="2800" dirty="0">
                <a:latin typeface="Times New Roman" panose="02020603050405020304" pitchFamily="18" charset="0"/>
                <a:cs typeface="Times New Roman" panose="02020603050405020304" pitchFamily="18" charset="0"/>
              </a:rPr>
              <a:t>Ҳар бир даврда ишлаган ходимларнинг исми, шарифи, илмий даражаси.</a:t>
            </a:r>
            <a:endParaRPr lang="ru-RU" sz="2800" dirty="0">
              <a:latin typeface="Times New Roman" panose="02020603050405020304" pitchFamily="18" charset="0"/>
              <a:cs typeface="Times New Roman" panose="02020603050405020304" pitchFamily="18" charset="0"/>
            </a:endParaRPr>
          </a:p>
          <a:p>
            <a:pPr marL="742950" lvl="0" indent="-742950">
              <a:buFont typeface="+mj-lt"/>
              <a:buAutoNum type="arabicPeriod" startAt="5"/>
            </a:pPr>
            <a:r>
              <a:rPr lang="uz-Cyrl-UZ" sz="2800" dirty="0">
                <a:latin typeface="Times New Roman" panose="02020603050405020304" pitchFamily="18" charset="0"/>
                <a:cs typeface="Times New Roman" panose="02020603050405020304" pitchFamily="18" charset="0"/>
              </a:rPr>
              <a:t>Кафедрада ҳозирги даврда ишлаётган ходимларнинг исми, шарифи, лавозими, илмий даражаси, рангли фото сурати, қачон қайси институтни тамомлаган, диссертациясининг мавзуси, ҳимоя қилган йили, иш стажи, жамоатчилик ёки ўриндошлиқда ишлаган лавозими, олган унвони, мукофоти, эришган ютуғи.</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8622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8970" y="0"/>
            <a:ext cx="8596668" cy="1320800"/>
          </a:xfrm>
        </p:spPr>
        <p:txBody>
          <a:bodyPr>
            <a:noAutofit/>
          </a:bodyPr>
          <a:lstStyle/>
          <a:p>
            <a:pPr algn="ctr"/>
            <a:r>
              <a:rPr lang="uz-Cyrl-UZ" sz="5400" b="1" dirty="0" smtClean="0">
                <a:latin typeface="Times New Roman" panose="02020603050405020304" pitchFamily="18" charset="0"/>
                <a:cs typeface="Times New Roman" panose="02020603050405020304" pitchFamily="18" charset="0"/>
              </a:rPr>
              <a:t>II. Деканларга:</a:t>
            </a:r>
            <a:endParaRPr lang="ru-RU" sz="5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22743" y="1320800"/>
            <a:ext cx="10663956" cy="3880773"/>
          </a:xfrm>
        </p:spPr>
        <p:txBody>
          <a:bodyPr>
            <a:noAutofit/>
          </a:bodyPr>
          <a:lstStyle/>
          <a:p>
            <a:pPr marL="0" indent="0">
              <a:buNone/>
            </a:pPr>
            <a:r>
              <a:rPr lang="ru-RU" sz="2400" dirty="0">
                <a:latin typeface="Times New Roman" panose="02020603050405020304" pitchFamily="18" charset="0"/>
                <a:cs typeface="Times New Roman" panose="02020603050405020304" pitchFamily="18" charset="0"/>
              </a:rPr>
              <a:t> </a:t>
            </a:r>
            <a:r>
              <a:rPr lang="uz-Cyrl-UZ" sz="2400" dirty="0">
                <a:latin typeface="Times New Roman" panose="02020603050405020304" pitchFamily="18" charset="0"/>
                <a:cs typeface="Times New Roman" panose="02020603050405020304" pitchFamily="18" charset="0"/>
              </a:rPr>
              <a:t>Факультет деканлари факультетлар тарихига оид маълумотларни қуйдагича тайёрлайдилар:</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Факультет қачон ташкил бўлган. Факультет  деканларининг  исми шарифи, ишлаган йиллари, илмий йўналиши, илмий даражаси, илмий унвони, ҳар бирига қисқача тавсифнома, ишлаган кафедраси, олган мукофоти.</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Факультет фаолиятининг асосий йўналишлари, ҳар хил даврларда содир бўлган ўзгаришлар, эришган муваффақиятлар.</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Деканатга қарийдиган кафедраларнинг номлари тўлиқ ёзилган рўйхати.</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Ҳозирги деканнинг фотосурати, лавозими, илмий даражаси, илмий унвони олган мукофотлари.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1644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88758"/>
            <a:ext cx="10515600" cy="1325563"/>
          </a:xfrm>
        </p:spPr>
        <p:txBody>
          <a:bodyPr>
            <a:normAutofit fontScale="90000"/>
          </a:bodyPr>
          <a:lstStyle/>
          <a:p>
            <a:pPr algn="ctr"/>
            <a:r>
              <a:rPr lang="uz-Cyrl-UZ" sz="4000" b="1" dirty="0">
                <a:latin typeface="Times New Roman" panose="02020603050405020304" pitchFamily="18" charset="0"/>
                <a:cs typeface="Times New Roman" panose="02020603050405020304" pitchFamily="18" charset="0"/>
              </a:rPr>
              <a:t>III. Ургенч, Фарғона ва Термиз филиаллари ҳақидаги маълумотлар қуйдагича тайёрланади:</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614320"/>
            <a:ext cx="10515600" cy="4877919"/>
          </a:xfrm>
        </p:spPr>
        <p:txBody>
          <a:bodyPr>
            <a:noAutofit/>
          </a:bodyPr>
          <a:lstStyle/>
          <a:p>
            <a:pPr marL="514350" lvl="0" indent="-514350">
              <a:buFont typeface="+mj-lt"/>
              <a:buAutoNum type="arabicPeriod"/>
            </a:pPr>
            <a:r>
              <a:rPr lang="uz-Cyrl-UZ" sz="2800" dirty="0">
                <a:latin typeface="Times New Roman" panose="02020603050405020304" pitchFamily="18" charset="0"/>
                <a:cs typeface="Times New Roman" panose="02020603050405020304" pitchFamily="18" charset="0"/>
              </a:rPr>
              <a:t>Филиал қачон ва қайси расмий ҳужжат асосида ташкил қилинган.</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800" dirty="0">
                <a:latin typeface="Times New Roman" panose="02020603050405020304" pitchFamily="18" charset="0"/>
                <a:cs typeface="Times New Roman" panose="02020603050405020304" pitchFamily="18" charset="0"/>
              </a:rPr>
              <a:t>Филиал директорларининг фотосурати, исми , шарифи илмий даражаси, илмий унвони, ишлаган йиллари, олган мукофотлари. </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800" dirty="0">
                <a:latin typeface="Times New Roman" panose="02020603050405020304" pitchFamily="18" charset="0"/>
                <a:cs typeface="Times New Roman" panose="02020603050405020304" pitchFamily="18" charset="0"/>
              </a:rPr>
              <a:t>Қайси институтни, қачон тамомлаган.</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800" dirty="0">
                <a:latin typeface="Times New Roman" panose="02020603050405020304" pitchFamily="18" charset="0"/>
                <a:cs typeface="Times New Roman" panose="02020603050405020304" pitchFamily="18" charset="0"/>
              </a:rPr>
              <a:t>Иш фаолиятида эришган муваффақиятлари, эгаллаган лавозимлари .</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800" dirty="0">
                <a:latin typeface="Times New Roman" panose="02020603050405020304" pitchFamily="18" charset="0"/>
                <a:cs typeface="Times New Roman" panose="02020603050405020304" pitchFamily="18" charset="0"/>
              </a:rPr>
              <a:t>Ҳимоя қилган диссертация мавзуси, ёқлаган йили.</a:t>
            </a:r>
            <a:endParaRPr lang="ru-RU"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800" dirty="0">
                <a:latin typeface="Times New Roman" panose="02020603050405020304" pitchFamily="18" charset="0"/>
                <a:cs typeface="Times New Roman" panose="02020603050405020304" pitchFamily="18" charset="0"/>
              </a:rPr>
              <a:t>Филиалнинг иш фаолиятидан фотолавҳалар.</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2651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13899"/>
            <a:ext cx="10515600" cy="1325563"/>
          </a:xfrm>
        </p:spPr>
        <p:txBody>
          <a:bodyPr>
            <a:normAutofit/>
          </a:bodyPr>
          <a:lstStyle/>
          <a:p>
            <a:pPr algn="ctr"/>
            <a:r>
              <a:rPr lang="en-US" sz="5400" b="1" dirty="0">
                <a:latin typeface="Times New Roman" panose="02020603050405020304" pitchFamily="18" charset="0"/>
                <a:cs typeface="Times New Roman" panose="02020603050405020304" pitchFamily="18" charset="0"/>
              </a:rPr>
              <a:t>IV</a:t>
            </a:r>
            <a:r>
              <a:rPr lang="en-US" sz="5400" b="1" dirty="0" smtClean="0">
                <a:latin typeface="Times New Roman" panose="02020603050405020304" pitchFamily="18" charset="0"/>
                <a:cs typeface="Times New Roman" panose="02020603050405020304" pitchFamily="18" charset="0"/>
              </a:rPr>
              <a:t>.</a:t>
            </a:r>
            <a:r>
              <a:rPr lang="ru-RU" sz="5400" b="1" dirty="0" smtClean="0">
                <a:latin typeface="Times New Roman" panose="02020603050405020304" pitchFamily="18" charset="0"/>
                <a:cs typeface="Times New Roman" panose="02020603050405020304" pitchFamily="18" charset="0"/>
              </a:rPr>
              <a:t> </a:t>
            </a:r>
            <a:r>
              <a:rPr lang="uz-Cyrl-UZ" sz="5400" b="1" dirty="0" smtClean="0">
                <a:latin typeface="Times New Roman" panose="02020603050405020304" pitchFamily="18" charset="0"/>
                <a:cs typeface="Times New Roman" panose="02020603050405020304" pitchFamily="18" charset="0"/>
              </a:rPr>
              <a:t>Ректорлар </a:t>
            </a:r>
            <a:r>
              <a:rPr lang="uz-Cyrl-UZ" sz="5400" b="1" dirty="0">
                <a:latin typeface="Times New Roman" panose="02020603050405020304" pitchFamily="18" charset="0"/>
                <a:cs typeface="Times New Roman" panose="02020603050405020304" pitchFamily="18" charset="0"/>
              </a:rPr>
              <a:t>ҳақида маълумот.</a:t>
            </a:r>
            <a:endParaRPr lang="ru-RU" sz="5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142683"/>
            <a:ext cx="10515600" cy="4351338"/>
          </a:xfrm>
        </p:spPr>
        <p:txBody>
          <a:bodyPr>
            <a:noAutofit/>
          </a:bodyPr>
          <a:lstStyle/>
          <a:p>
            <a:pPr marL="0" indent="0">
              <a:buNone/>
            </a:pPr>
            <a:r>
              <a:rPr lang="uz-Cyrl-UZ" sz="4000" dirty="0">
                <a:latin typeface="Times New Roman" panose="02020603050405020304" pitchFamily="18" charset="0"/>
                <a:cs typeface="Times New Roman" panose="02020603050405020304" pitchFamily="18" charset="0"/>
              </a:rPr>
              <a:t>Барча ректорларнинг: </a:t>
            </a:r>
            <a:endParaRPr lang="ru-RU" sz="4000" dirty="0">
              <a:latin typeface="Times New Roman" panose="02020603050405020304" pitchFamily="18" charset="0"/>
              <a:cs typeface="Times New Roman" panose="02020603050405020304" pitchFamily="18" charset="0"/>
            </a:endParaRPr>
          </a:p>
          <a:p>
            <a:pPr marL="742950" lvl="0" indent="-742950">
              <a:buFont typeface="+mj-lt"/>
              <a:buAutoNum type="arabicPeriod"/>
            </a:pPr>
            <a:r>
              <a:rPr lang="uz-Cyrl-UZ" sz="4000" dirty="0">
                <a:latin typeface="Times New Roman" panose="02020603050405020304" pitchFamily="18" charset="0"/>
                <a:cs typeface="Times New Roman" panose="02020603050405020304" pitchFamily="18" charset="0"/>
              </a:rPr>
              <a:t>Фотосурати</a:t>
            </a:r>
            <a:endParaRPr lang="ru-RU" sz="4000" dirty="0">
              <a:latin typeface="Times New Roman" panose="02020603050405020304" pitchFamily="18" charset="0"/>
              <a:cs typeface="Times New Roman" panose="02020603050405020304" pitchFamily="18" charset="0"/>
            </a:endParaRPr>
          </a:p>
          <a:p>
            <a:pPr marL="742950" lvl="0" indent="-742950">
              <a:buFont typeface="+mj-lt"/>
              <a:buAutoNum type="arabicPeriod"/>
            </a:pPr>
            <a:r>
              <a:rPr lang="uz-Cyrl-UZ" sz="4000" dirty="0">
                <a:latin typeface="Times New Roman" panose="02020603050405020304" pitchFamily="18" charset="0"/>
                <a:cs typeface="Times New Roman" panose="02020603050405020304" pitchFamily="18" charset="0"/>
              </a:rPr>
              <a:t>Исми, шарифи, ишлаган йиллари</a:t>
            </a:r>
            <a:endParaRPr lang="ru-RU" sz="4000" dirty="0">
              <a:latin typeface="Times New Roman" panose="02020603050405020304" pitchFamily="18" charset="0"/>
              <a:cs typeface="Times New Roman" panose="02020603050405020304" pitchFamily="18" charset="0"/>
            </a:endParaRPr>
          </a:p>
          <a:p>
            <a:pPr marL="742950" lvl="0" indent="-742950">
              <a:buFont typeface="+mj-lt"/>
              <a:buAutoNum type="arabicPeriod"/>
            </a:pPr>
            <a:r>
              <a:rPr lang="uz-Cyrl-UZ" sz="4000" dirty="0">
                <a:latin typeface="Times New Roman" panose="02020603050405020304" pitchFamily="18" charset="0"/>
                <a:cs typeface="Times New Roman" panose="02020603050405020304" pitchFamily="18" charset="0"/>
              </a:rPr>
              <a:t>Илмий даражаси, илмий унвони, олган мукофотлари </a:t>
            </a:r>
            <a:endParaRPr lang="ru-RU" sz="4000" dirty="0">
              <a:latin typeface="Times New Roman" panose="02020603050405020304" pitchFamily="18" charset="0"/>
              <a:cs typeface="Times New Roman" panose="02020603050405020304" pitchFamily="18" charset="0"/>
            </a:endParaRPr>
          </a:p>
          <a:p>
            <a:pPr marL="742950" lvl="0" indent="-742950">
              <a:buFont typeface="+mj-lt"/>
              <a:buAutoNum type="arabicPeriod"/>
            </a:pPr>
            <a:r>
              <a:rPr lang="uz-Cyrl-UZ" sz="4000" dirty="0">
                <a:latin typeface="Times New Roman" panose="02020603050405020304" pitchFamily="18" charset="0"/>
                <a:cs typeface="Times New Roman" panose="02020603050405020304" pitchFamily="18" charset="0"/>
              </a:rPr>
              <a:t>Ректорлик даврида институтда қилган асосий янгиликлар, ўзгаришлар, эришган ютуқлар ва ҳ.к</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52014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7132" y="125560"/>
            <a:ext cx="10515600" cy="1325563"/>
          </a:xfrm>
        </p:spPr>
        <p:txBody>
          <a:bodyPr>
            <a:noAutofit/>
          </a:bodyPr>
          <a:lstStyle/>
          <a:p>
            <a:pPr algn="ctr"/>
            <a:r>
              <a:rPr lang="uz-Cyrl-UZ" sz="4400" b="1" dirty="0" smtClean="0">
                <a:latin typeface="Times New Roman" panose="02020603050405020304" pitchFamily="18" charset="0"/>
                <a:cs typeface="Times New Roman" panose="02020603050405020304" pitchFamily="18" charset="0"/>
              </a:rPr>
              <a:t>V</a:t>
            </a:r>
            <a:r>
              <a:rPr lang="uz-Cyrl-UZ" sz="4400" b="1" dirty="0">
                <a:latin typeface="Times New Roman" panose="02020603050405020304" pitchFamily="18" charset="0"/>
                <a:cs typeface="Times New Roman" panose="02020603050405020304" pitchFamily="18" charset="0"/>
              </a:rPr>
              <a:t>. Ректорат ҳақида маълумотлар:</a:t>
            </a:r>
            <a:endParaRPr lang="ru-RU" sz="4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959803"/>
            <a:ext cx="10515600" cy="4351338"/>
          </a:xfrm>
        </p:spPr>
        <p:txBody>
          <a:bodyPr>
            <a:noAutofit/>
          </a:bodyPr>
          <a:lstStyle/>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Институтда ишлаган барча проректорларнинг исми, шарифи, ишлаган йиллари.</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Ҳозирги даврда ишлаётган проректорлар, илмий </a:t>
            </a:r>
            <a:r>
              <a:rPr lang="uz-Cyrl-UZ" sz="2400" dirty="0" smtClean="0">
                <a:latin typeface="Times New Roman" panose="02020603050405020304" pitchFamily="18" charset="0"/>
                <a:cs typeface="Times New Roman" panose="02020603050405020304" pitchFamily="18" charset="0"/>
              </a:rPr>
              <a:t>котибнинг </a:t>
            </a:r>
            <a:r>
              <a:rPr lang="uz-Cyrl-UZ" sz="2400" dirty="0">
                <a:latin typeface="Times New Roman" panose="02020603050405020304" pitchFamily="18" charset="0"/>
                <a:cs typeface="Times New Roman" panose="02020603050405020304" pitchFamily="18" charset="0"/>
              </a:rPr>
              <a:t>фотосурати, исми, шарифи, илмий даражаси, илмий унвони, олган мукофотлари.</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Қайси институтни, қачон тамомлаган.</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Иш фаолиятида эришган муваффақиятлари, содир бўлган ўзгаришлар, эгаллаган лавозимлари .</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Ҳимоя қилган диссертация мавзуси ва ҳимоя қилган йили.</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Ректорат мажлислари, илмий кенгаш мажлисларидан фотолавҳалар.</a:t>
            </a:r>
            <a:endParaRPr lang="ru-RU" sz="24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uz-Cyrl-UZ" sz="2400" dirty="0">
                <a:latin typeface="Times New Roman" panose="02020603050405020304" pitchFamily="18" charset="0"/>
                <a:cs typeface="Times New Roman" panose="02020603050405020304" pitchFamily="18" charset="0"/>
              </a:rPr>
              <a:t>Илмий кенгаш аъзоларининг гуруҳли фотолавҳалари, ҳар бир кенгаш аъзосининг исми, шарифи.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75719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0074" y="164833"/>
            <a:ext cx="10515600" cy="5462336"/>
          </a:xfrm>
        </p:spPr>
        <p:txBody>
          <a:bodyPr>
            <a:noAutofit/>
          </a:bodyPr>
          <a:lstStyle/>
          <a:p>
            <a:pPr marL="0" indent="0" algn="ctr">
              <a:buNone/>
            </a:pPr>
            <a:r>
              <a:rPr lang="uz-Cyrl-UZ" sz="5400" dirty="0">
                <a:latin typeface="Times New Roman" panose="02020603050405020304" pitchFamily="18" charset="0"/>
                <a:cs typeface="Times New Roman" panose="02020603050405020304" pitchFamily="18" charset="0"/>
              </a:rPr>
              <a:t>VIII. Ҳар бир проректор (ўқув ишлари, илмий ишлар, маънавий-маърифий, иқтисодий ва ҳ.к.), ўзига бўйсунадиган бўлимлар, уларнинг ходимлари, иш фаолияти ҳақидаги тарихий маълумотларни йиғиб беришлари керак.</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3812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6760" y="350118"/>
            <a:ext cx="10515600" cy="6119262"/>
          </a:xfrm>
        </p:spPr>
        <p:txBody>
          <a:bodyPr>
            <a:noAutofit/>
          </a:bodyPr>
          <a:lstStyle/>
          <a:p>
            <a:pPr marL="0" indent="0" algn="ctr">
              <a:buNone/>
            </a:pPr>
            <a:r>
              <a:rPr lang="uz-Cyrl-UZ" sz="5400" b="1" dirty="0">
                <a:latin typeface="Times New Roman" panose="02020603050405020304" pitchFamily="18" charset="0"/>
                <a:cs typeface="Times New Roman" panose="02020603050405020304" pitchFamily="18" charset="0"/>
              </a:rPr>
              <a:t>Изоҳ: </a:t>
            </a:r>
            <a:r>
              <a:rPr lang="uz-Cyrl-UZ" sz="4400" dirty="0">
                <a:latin typeface="Times New Roman" panose="02020603050405020304" pitchFamily="18" charset="0"/>
                <a:cs typeface="Times New Roman" panose="02020603050405020304" pitchFamily="18" charset="0"/>
              </a:rPr>
              <a:t>юқорида келтирилган маълумотларга тарихий фотосуратлар илова қилинади. Иложи борича рангли, сифатли, яхши кўринадиган фотосуратлар танланиши керак. Ҳар бир фотосуратнинг тагида аниқ ёзувлари бўлиши шарт. Фотосуратларнинг электрон вариантлари топширилади. </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50154544"/>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TotalTime>
  <Words>564</Words>
  <Application>Microsoft Office PowerPoint</Application>
  <PresentationFormat>Произвольный</PresentationFormat>
  <Paragraphs>45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Грань</vt:lpstr>
      <vt:lpstr>Слайд 1</vt:lpstr>
      <vt:lpstr>I. Кафедра мудирларига:</vt:lpstr>
      <vt:lpstr>давоми</vt:lpstr>
      <vt:lpstr>II. Деканларга:</vt:lpstr>
      <vt:lpstr>III. Ургенч, Фарғона ва Термиз филиаллари ҳақидаги маълумотлар қуйдагича тайёрланади:</vt:lpstr>
      <vt:lpstr>IV. Ректорлар ҳақида маълумот.</vt:lpstr>
      <vt:lpstr>V. Ректорат ҳақида маълумотлар:</vt:lpstr>
      <vt:lpstr>Слайд 8</vt:lpstr>
      <vt:lpstr>Слайд 9</vt:lpstr>
      <vt:lpstr>Слайд 10</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Жонибек</dc:creator>
  <cp:lastModifiedBy>User</cp:lastModifiedBy>
  <cp:revision>15</cp:revision>
  <dcterms:created xsi:type="dcterms:W3CDTF">2018-06-22T06:42:36Z</dcterms:created>
  <dcterms:modified xsi:type="dcterms:W3CDTF">2019-09-12T08:42:11Z</dcterms:modified>
</cp:coreProperties>
</file>