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0" r:id="rId9"/>
    <p:sldId id="261" r:id="rId10"/>
    <p:sldId id="262" r:id="rId11"/>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62630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378654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153324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393358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374271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AE2764-E68B-40F4-B941-35F6419D1C95}" type="datetimeFigureOut">
              <a:rPr lang="ru-RU" smtClean="0"/>
              <a:t>28.08.2018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154090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AE2764-E68B-40F4-B941-35F6419D1C95}" type="datetimeFigureOut">
              <a:rPr lang="ru-RU" smtClean="0"/>
              <a:t>28.08.2018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87423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AE2764-E68B-40F4-B941-35F6419D1C95}" type="datetimeFigureOut">
              <a:rPr lang="ru-RU" smtClean="0"/>
              <a:t>28.08.2018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208318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AE2764-E68B-40F4-B941-35F6419D1C95}" type="datetimeFigureOut">
              <a:rPr lang="ru-RU" smtClean="0"/>
              <a:t>28.08.2018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80369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AE2764-E68B-40F4-B941-35F6419D1C95}" type="datetimeFigureOut">
              <a:rPr lang="ru-RU" smtClean="0"/>
              <a:t>28.08.2018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168239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AE2764-E68B-40F4-B941-35F6419D1C95}" type="datetimeFigureOut">
              <a:rPr lang="ru-RU" smtClean="0"/>
              <a:t>28.08.2018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24E915-BE00-4D30-9CEE-F7CBA3B42429}" type="slidenum">
              <a:rPr lang="ru-RU" smtClean="0"/>
              <a:t>‹#›</a:t>
            </a:fld>
            <a:endParaRPr lang="ru-RU"/>
          </a:p>
        </p:txBody>
      </p:sp>
    </p:spTree>
    <p:extLst>
      <p:ext uri="{BB962C8B-B14F-4D97-AF65-F5344CB8AC3E}">
        <p14:creationId xmlns:p14="http://schemas.microsoft.com/office/powerpoint/2010/main" val="42638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E2764-E68B-40F4-B941-35F6419D1C95}" type="datetimeFigureOut">
              <a:rPr lang="ru-RU" smtClean="0"/>
              <a:t>28.08.2018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4E915-BE00-4D30-9CEE-F7CBA3B42429}" type="slidenum">
              <a:rPr lang="ru-RU" smtClean="0"/>
              <a:t>‹#›</a:t>
            </a:fld>
            <a:endParaRPr lang="ru-RU"/>
          </a:p>
        </p:txBody>
      </p:sp>
    </p:spTree>
    <p:extLst>
      <p:ext uri="{BB962C8B-B14F-4D97-AF65-F5344CB8AC3E}">
        <p14:creationId xmlns:p14="http://schemas.microsoft.com/office/powerpoint/2010/main" val="3828993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4365104"/>
          </a:xfrm>
        </p:spPr>
        <p:txBody>
          <a:bodyPr>
            <a:normAutofit/>
          </a:bodyPr>
          <a:lstStyle/>
          <a:p>
            <a:r>
              <a:rPr lang="ru-RU" sz="3000" b="1" dirty="0" smtClean="0">
                <a:solidFill>
                  <a:schemeClr val="tx2"/>
                </a:solidFill>
                <a:latin typeface="Times New Roman" pitchFamily="18" charset="0"/>
                <a:cs typeface="Times New Roman" pitchFamily="18" charset="0"/>
              </a:rPr>
              <a:t>Постановление Президента  Республики Узбекистан </a:t>
            </a:r>
            <a:br>
              <a:rPr lang="ru-RU" sz="3000" b="1" dirty="0" smtClean="0">
                <a:solidFill>
                  <a:schemeClr val="tx2"/>
                </a:solidFill>
                <a:latin typeface="Times New Roman" pitchFamily="18" charset="0"/>
                <a:cs typeface="Times New Roman" pitchFamily="18" charset="0"/>
              </a:rPr>
            </a:br>
            <a:r>
              <a:rPr lang="ru-RU" sz="3000" b="1" dirty="0" smtClean="0">
                <a:solidFill>
                  <a:schemeClr val="tx2"/>
                </a:solidFill>
                <a:latin typeface="Times New Roman" pitchFamily="18" charset="0"/>
                <a:cs typeface="Times New Roman" pitchFamily="18" charset="0"/>
              </a:rPr>
              <a:t/>
            </a:r>
            <a:br>
              <a:rPr lang="ru-RU" sz="3000" b="1" dirty="0" smtClean="0">
                <a:solidFill>
                  <a:schemeClr val="tx2"/>
                </a:solidFill>
                <a:latin typeface="Times New Roman" pitchFamily="18" charset="0"/>
                <a:cs typeface="Times New Roman" pitchFamily="18" charset="0"/>
              </a:rPr>
            </a:br>
            <a:r>
              <a:rPr lang="ru-RU" sz="3200" b="1" i="1" dirty="0" smtClean="0">
                <a:solidFill>
                  <a:schemeClr val="tx2"/>
                </a:solidFill>
                <a:latin typeface="Times New Roman" pitchFamily="18" charset="0"/>
                <a:cs typeface="Times New Roman" pitchFamily="18" charset="0"/>
              </a:rPr>
              <a:t>«О мерах по созданию современной системы </a:t>
            </a:r>
            <a:br>
              <a:rPr lang="ru-RU" sz="3200" b="1" i="1" dirty="0" smtClean="0">
                <a:solidFill>
                  <a:schemeClr val="tx2"/>
                </a:solidFill>
                <a:latin typeface="Times New Roman" pitchFamily="18" charset="0"/>
                <a:cs typeface="Times New Roman" pitchFamily="18" charset="0"/>
              </a:rPr>
            </a:br>
            <a:r>
              <a:rPr lang="ru-RU" sz="3200" b="1" i="1" dirty="0" smtClean="0">
                <a:solidFill>
                  <a:schemeClr val="tx2"/>
                </a:solidFill>
                <a:latin typeface="Times New Roman" pitchFamily="18" charset="0"/>
                <a:cs typeface="Times New Roman" pitchFamily="18" charset="0"/>
              </a:rPr>
              <a:t>отбора на конкурсной основе перспективных управленческих кадров»</a:t>
            </a:r>
            <a:br>
              <a:rPr lang="ru-RU" sz="3200" b="1" i="1" dirty="0" smtClean="0">
                <a:solidFill>
                  <a:schemeClr val="tx2"/>
                </a:solidFill>
                <a:latin typeface="Times New Roman" pitchFamily="18" charset="0"/>
                <a:cs typeface="Times New Roman" pitchFamily="18" charset="0"/>
              </a:rPr>
            </a:br>
            <a:r>
              <a:rPr lang="ru-RU" sz="3000" b="1" i="1" dirty="0" smtClean="0">
                <a:solidFill>
                  <a:schemeClr val="tx2"/>
                </a:solidFill>
                <a:latin typeface="Times New Roman" pitchFamily="18" charset="0"/>
                <a:cs typeface="Times New Roman" pitchFamily="18" charset="0"/>
              </a:rPr>
              <a:t/>
            </a:r>
            <a:br>
              <a:rPr lang="ru-RU" sz="3000" b="1" i="1" dirty="0" smtClean="0">
                <a:solidFill>
                  <a:schemeClr val="tx2"/>
                </a:solidFill>
                <a:latin typeface="Times New Roman" pitchFamily="18" charset="0"/>
                <a:cs typeface="Times New Roman" pitchFamily="18" charset="0"/>
              </a:rPr>
            </a:br>
            <a:r>
              <a:rPr lang="ru-RU" sz="3000" b="1" dirty="0" smtClean="0">
                <a:solidFill>
                  <a:schemeClr val="tx2"/>
                </a:solidFill>
                <a:latin typeface="Times New Roman" pitchFamily="18" charset="0"/>
                <a:cs typeface="Times New Roman" pitchFamily="18" charset="0"/>
              </a:rPr>
              <a:t>ПП-3755 от 30 мая 2018 года</a:t>
            </a:r>
            <a:endParaRPr lang="ru-RU" sz="3000" b="1" dirty="0">
              <a:solidFill>
                <a:schemeClr val="tx2"/>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4365104"/>
            <a:ext cx="9144000" cy="2492896"/>
          </a:xfrm>
          <a:solidFill>
            <a:schemeClr val="accent1">
              <a:lumMod val="20000"/>
              <a:lumOff val="80000"/>
            </a:schemeClr>
          </a:solidFill>
        </p:spPr>
        <p:txBody>
          <a:bodyPr>
            <a:normAutofit/>
          </a:bodyPr>
          <a:lstStyle/>
          <a:p>
            <a:r>
              <a:rPr lang="ru-RU" b="1" dirty="0">
                <a:solidFill>
                  <a:srgbClr val="C00000"/>
                </a:solidFill>
                <a:latin typeface="Times New Roman" pitchFamily="18" charset="0"/>
                <a:cs typeface="Times New Roman" pitchFamily="18" charset="0"/>
              </a:rPr>
              <a:t>Республиканский конкурс по отбору перспективных управленческих кадров «</a:t>
            </a:r>
            <a:r>
              <a:rPr lang="ru-RU" b="1" dirty="0" err="1">
                <a:solidFill>
                  <a:srgbClr val="C00000"/>
                </a:solidFill>
                <a:latin typeface="Times New Roman" pitchFamily="18" charset="0"/>
                <a:cs typeface="Times New Roman" pitchFamily="18" charset="0"/>
              </a:rPr>
              <a:t>Тараққиёт</a:t>
            </a:r>
            <a:r>
              <a:rPr lang="ru-RU" b="1" dirty="0">
                <a:solidFill>
                  <a:srgbClr val="C00000"/>
                </a:solidFill>
                <a:latin typeface="Times New Roman" pitchFamily="18" charset="0"/>
                <a:cs typeface="Times New Roman" pitchFamily="18" charset="0"/>
              </a:rPr>
              <a:t>»</a:t>
            </a:r>
            <a:endParaRPr lang="ru-RU" dirty="0">
              <a:solidFill>
                <a:srgbClr val="C00000"/>
              </a:solidFill>
            </a:endParaRPr>
          </a:p>
        </p:txBody>
      </p:sp>
    </p:spTree>
    <p:extLst>
      <p:ext uri="{BB962C8B-B14F-4D97-AF65-F5344CB8AC3E}">
        <p14:creationId xmlns:p14="http://schemas.microsoft.com/office/powerpoint/2010/main" val="1215698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8136904" cy="5616624"/>
          </a:xfrm>
        </p:spPr>
        <p:txBody>
          <a:bodyPr>
            <a:noAutofit/>
          </a:bodyPr>
          <a:lstStyle/>
          <a:p>
            <a:pPr algn="just"/>
            <a:r>
              <a:rPr lang="en-US" sz="26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Заседание конкурсной комиссии считается правомочным, если на нем присутствует </a:t>
            </a:r>
            <a:r>
              <a:rPr lang="ru-RU" sz="2600" b="1" dirty="0" smtClean="0">
                <a:latin typeface="Times New Roman" pitchFamily="18" charset="0"/>
                <a:cs typeface="Times New Roman" pitchFamily="18" charset="0"/>
              </a:rPr>
              <a:t>не менее двух третей от общего числа </a:t>
            </a:r>
            <a:r>
              <a:rPr lang="ru-RU" sz="2600" dirty="0" smtClean="0">
                <a:latin typeface="Times New Roman" pitchFamily="18" charset="0"/>
                <a:cs typeface="Times New Roman" pitchFamily="18" charset="0"/>
              </a:rPr>
              <a:t>ее членов.</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t>
            </a:r>
            <a:br>
              <a:rPr lang="ru-RU"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Решения конкурсной комиссии принимаются простым большинством голосов ее членов. При равенстве голосов решающим является голос председателя.</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Решения конкурсной комиссии оформляются протоколами, которые составляются </a:t>
            </a:r>
            <a:r>
              <a:rPr lang="ru-RU" sz="2600" b="1" dirty="0" smtClean="0">
                <a:latin typeface="Times New Roman" pitchFamily="18" charset="0"/>
                <a:cs typeface="Times New Roman" pitchFamily="18" charset="0"/>
              </a:rPr>
              <a:t>в двух экземплярах и подписываются всеми членами комиссии</a:t>
            </a:r>
            <a:r>
              <a:rPr lang="ru-RU" sz="2600" dirty="0" smtClean="0">
                <a:latin typeface="Times New Roman" pitchFamily="18" charset="0"/>
                <a:cs typeface="Times New Roman" pitchFamily="18" charset="0"/>
              </a:rPr>
              <a:t>, принимавшими участие в заседании.</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400" dirty="0"/>
              <a:t> </a:t>
            </a:r>
            <a:br>
              <a:rPr lang="ru-RU" sz="2400" dirty="0"/>
            </a:br>
            <a:endParaRPr lang="ru-RU" sz="2400" dirty="0"/>
          </a:p>
        </p:txBody>
      </p:sp>
    </p:spTree>
    <p:extLst>
      <p:ext uri="{BB962C8B-B14F-4D97-AF65-F5344CB8AC3E}">
        <p14:creationId xmlns:p14="http://schemas.microsoft.com/office/powerpoint/2010/main" val="2868265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6024" y="6409"/>
            <a:ext cx="8229600" cy="720080"/>
          </a:xfrm>
        </p:spPr>
        <p:txBody>
          <a:bodyPr>
            <a:noAutofit/>
          </a:bodyPr>
          <a:lstStyle/>
          <a:p>
            <a:r>
              <a:rPr lang="ru-RU" sz="3000" b="1" dirty="0">
                <a:solidFill>
                  <a:schemeClr val="tx2"/>
                </a:solidFill>
                <a:latin typeface="Times New Roman" pitchFamily="18" charset="0"/>
                <a:cs typeface="Times New Roman" pitchFamily="18" charset="0"/>
              </a:rPr>
              <a:t>Основными задачами конкурса являются:</a:t>
            </a:r>
            <a:r>
              <a:rPr lang="ru-RU" sz="3000" dirty="0">
                <a:solidFill>
                  <a:schemeClr val="tx2"/>
                </a:solidFill>
                <a:latin typeface="Times New Roman" pitchFamily="18" charset="0"/>
                <a:cs typeface="Times New Roman" pitchFamily="18" charset="0"/>
              </a:rPr>
              <a:t/>
            </a:r>
            <a:br>
              <a:rPr lang="ru-RU" sz="3000" dirty="0">
                <a:solidFill>
                  <a:schemeClr val="tx2"/>
                </a:solidFill>
                <a:latin typeface="Times New Roman" pitchFamily="18" charset="0"/>
                <a:cs typeface="Times New Roman" pitchFamily="18" charset="0"/>
              </a:rPr>
            </a:br>
            <a:endParaRPr lang="ru-RU" sz="3000"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a:xfrm>
            <a:off x="0" y="726489"/>
            <a:ext cx="9144000" cy="6131511"/>
          </a:xfrm>
        </p:spPr>
        <p:txBody>
          <a:bodyPr>
            <a:normAutofit/>
          </a:bodyPr>
          <a:lstStyle/>
          <a:p>
            <a:pPr algn="just"/>
            <a:r>
              <a:rPr lang="ru-RU" sz="2700" dirty="0">
                <a:latin typeface="Times New Roman" pitchFamily="18" charset="0"/>
                <a:cs typeface="Times New Roman" pitchFamily="18" charset="0"/>
              </a:rPr>
              <a:t>выявление и поощрение высококвалифицированных кадров органов государственного и хозяйственного управления, органов исполнительной власти на местах и других организаций;</a:t>
            </a:r>
          </a:p>
          <a:p>
            <a:pPr algn="just"/>
            <a:r>
              <a:rPr lang="ru-RU" sz="2700" dirty="0">
                <a:latin typeface="Times New Roman" pitchFamily="18" charset="0"/>
                <a:cs typeface="Times New Roman" pitchFamily="18" charset="0"/>
              </a:rPr>
              <a:t>отбор и поддержка перспективных руководителей, обладающих высоким уровнем лидерских качеств и управленческих компетенций;</a:t>
            </a:r>
          </a:p>
          <a:p>
            <a:pPr algn="just"/>
            <a:r>
              <a:rPr lang="ru-RU" sz="2700" dirty="0">
                <a:latin typeface="Times New Roman" pitchFamily="18" charset="0"/>
                <a:cs typeface="Times New Roman" pitchFamily="18" charset="0"/>
              </a:rPr>
              <a:t>формирование резерва перспективных управленческих кадров для органов государственного и хозяйственного управления, органов исполнительной власти на местах, других государственных органов и </a:t>
            </a:r>
            <a:r>
              <a:rPr lang="ru-RU" sz="2700" dirty="0" smtClean="0">
                <a:latin typeface="Times New Roman" pitchFamily="18" charset="0"/>
                <a:cs typeface="Times New Roman" pitchFamily="18" charset="0"/>
              </a:rPr>
              <a:t>организаций.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61610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424936" cy="576064"/>
          </a:xfrm>
        </p:spPr>
        <p:txBody>
          <a:bodyPr>
            <a:noAutofit/>
          </a:bodyPr>
          <a:lstStyle/>
          <a:p>
            <a:r>
              <a:rPr lang="ru-RU" sz="2000" b="1" dirty="0">
                <a:solidFill>
                  <a:schemeClr val="tx2"/>
                </a:solidFill>
                <a:latin typeface="Times New Roman" pitchFamily="18" charset="0"/>
                <a:cs typeface="Times New Roman" pitchFamily="18" charset="0"/>
              </a:rPr>
              <a:t>Конкурс организуется каждые 3 года по </a:t>
            </a:r>
            <a:r>
              <a:rPr lang="en-US" sz="2000" b="1" dirty="0">
                <a:solidFill>
                  <a:schemeClr val="tx2"/>
                </a:solidFill>
                <a:latin typeface="Times New Roman" pitchFamily="18" charset="0"/>
                <a:cs typeface="Times New Roman" pitchFamily="18" charset="0"/>
              </a:rPr>
              <a:t>c</a:t>
            </a:r>
            <a:r>
              <a:rPr lang="uz-Cyrl-UZ" sz="2000" b="1" dirty="0">
                <a:solidFill>
                  <a:schemeClr val="tx2"/>
                </a:solidFill>
                <a:latin typeface="Times New Roman" pitchFamily="18" charset="0"/>
                <a:cs typeface="Times New Roman" pitchFamily="18" charset="0"/>
              </a:rPr>
              <a:t>ледую</a:t>
            </a:r>
            <a:r>
              <a:rPr lang="ru-RU" sz="2000" b="1" dirty="0" err="1">
                <a:solidFill>
                  <a:schemeClr val="tx2"/>
                </a:solidFill>
                <a:latin typeface="Times New Roman" pitchFamily="18" charset="0"/>
                <a:cs typeface="Times New Roman" pitchFamily="18" charset="0"/>
              </a:rPr>
              <a:t>щим</a:t>
            </a:r>
            <a:r>
              <a:rPr lang="ru-RU" sz="2000" b="1" dirty="0">
                <a:solidFill>
                  <a:schemeClr val="tx2"/>
                </a:solidFill>
                <a:latin typeface="Times New Roman" pitchFamily="18" charset="0"/>
                <a:cs typeface="Times New Roman" pitchFamily="18" charset="0"/>
              </a:rPr>
              <a:t> номинациям:</a:t>
            </a:r>
            <a:br>
              <a:rPr lang="ru-RU" sz="2000" b="1" dirty="0">
                <a:solidFill>
                  <a:schemeClr val="tx2"/>
                </a:solidFill>
                <a:latin typeface="Times New Roman" pitchFamily="18" charset="0"/>
                <a:cs typeface="Times New Roman" pitchFamily="18" charset="0"/>
              </a:rPr>
            </a:br>
            <a:endParaRPr lang="ru-RU" sz="2000" b="1" dirty="0">
              <a:solidFill>
                <a:schemeClr val="tx2"/>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72434194"/>
              </p:ext>
            </p:extLst>
          </p:nvPr>
        </p:nvGraphicFramePr>
        <p:xfrm>
          <a:off x="539552" y="620688"/>
          <a:ext cx="8291264" cy="6080941"/>
        </p:xfrm>
        <a:graphic>
          <a:graphicData uri="http://schemas.openxmlformats.org/drawingml/2006/table">
            <a:tbl>
              <a:tblPr firstRow="1" bandRow="1">
                <a:tableStyleId>{5940675A-B579-460E-94D1-54222C63F5DA}</a:tableStyleId>
              </a:tblPr>
              <a:tblGrid>
                <a:gridCol w="445707"/>
                <a:gridCol w="6251037"/>
                <a:gridCol w="1594520"/>
              </a:tblGrid>
              <a:tr h="233734">
                <a:tc>
                  <a:txBody>
                    <a:bodyPr/>
                    <a:lstStyle/>
                    <a:p>
                      <a:r>
                        <a:rPr lang="ru-RU" sz="1400" b="1" kern="1200" dirty="0" smtClean="0">
                          <a:effectLst/>
                        </a:rPr>
                        <a:t>№</a:t>
                      </a:r>
                      <a:endParaRPr lang="ru-RU" sz="1400" b="1" dirty="0"/>
                    </a:p>
                  </a:txBody>
                  <a:tcPr/>
                </a:tc>
                <a:tc>
                  <a:txBody>
                    <a:bodyPr/>
                    <a:lstStyle/>
                    <a:p>
                      <a:pPr algn="ctr"/>
                      <a:r>
                        <a:rPr lang="ru-RU" sz="1400" b="1" kern="1200" dirty="0" smtClean="0">
                          <a:effectLst/>
                        </a:rPr>
                        <a:t>Наименование номинации</a:t>
                      </a:r>
                      <a:endParaRPr lang="ru-RU" sz="1400" b="1" dirty="0"/>
                    </a:p>
                  </a:txBody>
                  <a:tcPr/>
                </a:tc>
                <a:tc>
                  <a:txBody>
                    <a:bodyPr/>
                    <a:lstStyle/>
                    <a:p>
                      <a:pPr algn="ctr"/>
                      <a:r>
                        <a:rPr lang="ru-RU" sz="1400" b="1" kern="1200" dirty="0" smtClean="0">
                          <a:effectLst/>
                        </a:rPr>
                        <a:t>Количество победителей</a:t>
                      </a:r>
                      <a:endParaRPr lang="ru-RU" sz="1400" b="1" dirty="0"/>
                    </a:p>
                  </a:txBody>
                  <a:tcPr/>
                </a:tc>
              </a:tr>
              <a:tr h="333477">
                <a:tc>
                  <a:txBody>
                    <a:bodyPr/>
                    <a:lstStyle/>
                    <a:p>
                      <a:r>
                        <a:rPr lang="uz-Cyrl-UZ" sz="1400" dirty="0" smtClean="0"/>
                        <a:t>1</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государственного и общественного управления</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2</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судебно-правовой сфере</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3</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кредитно-финансовой сфере</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4</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промышленности</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333477">
                <a:tc>
                  <a:txBody>
                    <a:bodyPr/>
                    <a:lstStyle/>
                    <a:p>
                      <a:r>
                        <a:rPr lang="uz-Cyrl-UZ" sz="1400" dirty="0" smtClean="0"/>
                        <a:t>5</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информационных технологий и коммуникаций</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4</a:t>
                      </a:r>
                    </a:p>
                  </a:txBody>
                  <a:tcPr marL="68580" marR="68580" marT="0" marB="0" anchor="ctr"/>
                </a:tc>
              </a:tr>
              <a:tr h="333477">
                <a:tc>
                  <a:txBody>
                    <a:bodyPr/>
                    <a:lstStyle/>
                    <a:p>
                      <a:r>
                        <a:rPr lang="uz-Cyrl-UZ" sz="1400" dirty="0" smtClean="0"/>
                        <a:t>6</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сельского и водного хозяйства</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333477">
                <a:tc>
                  <a:txBody>
                    <a:bodyPr/>
                    <a:lstStyle/>
                    <a:p>
                      <a:r>
                        <a:rPr lang="uz-Cyrl-UZ" sz="1400" dirty="0" smtClean="0"/>
                        <a:t>7</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архитектуры и строительства</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8</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коммунального хозяйства</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9</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налоговой и таможенной сферах</a:t>
                      </a:r>
                    </a:p>
                  </a:txBody>
                  <a:tcPr marL="68580" marR="68580" marT="0" marB="0"/>
                </a:tc>
                <a:tc>
                  <a:txBody>
                    <a:bodyPr/>
                    <a:lstStyle/>
                    <a:p>
                      <a:pPr algn="ctr">
                        <a:lnSpc>
                          <a:spcPct val="107000"/>
                        </a:lnSpc>
                        <a:spcAft>
                          <a:spcPts val="0"/>
                        </a:spcAft>
                      </a:pPr>
                      <a:r>
                        <a:rPr lang="ru-RU" sz="1400" dirty="0">
                          <a:effectLst/>
                          <a:latin typeface="Times New Roman"/>
                          <a:ea typeface="Times New Roman"/>
                          <a:cs typeface="Times New Roman"/>
                        </a:rPr>
                        <a:t>3</a:t>
                      </a:r>
                    </a:p>
                  </a:txBody>
                  <a:tcPr marL="68580" marR="68580" marT="0" marB="0" anchor="ctr"/>
                </a:tc>
              </a:tr>
              <a:tr h="333477">
                <a:tc>
                  <a:txBody>
                    <a:bodyPr/>
                    <a:lstStyle/>
                    <a:p>
                      <a:r>
                        <a:rPr lang="uz-Cyrl-UZ" sz="1400" dirty="0" smtClean="0"/>
                        <a:t>10</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экологии и охраны окружающей среды</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333477">
                <a:tc>
                  <a:txBody>
                    <a:bodyPr/>
                    <a:lstStyle/>
                    <a:p>
                      <a:r>
                        <a:rPr lang="uz-Cyrl-UZ" sz="1400" dirty="0" smtClean="0"/>
                        <a:t>11</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образования, науки и инноваций</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12</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здравоохранения</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333477">
                <a:tc>
                  <a:txBody>
                    <a:bodyPr/>
                    <a:lstStyle/>
                    <a:p>
                      <a:r>
                        <a:rPr lang="uz-Cyrl-UZ" sz="1400" dirty="0" smtClean="0"/>
                        <a:t>13</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культуры, искусства и спорта</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333477">
                <a:tc>
                  <a:txBody>
                    <a:bodyPr/>
                    <a:lstStyle/>
                    <a:p>
                      <a:r>
                        <a:rPr lang="uz-Cyrl-UZ" sz="1400" dirty="0" smtClean="0"/>
                        <a:t>14</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внешней политики, внешнеэкономической деятельности и туризма</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4</a:t>
                      </a:r>
                    </a:p>
                  </a:txBody>
                  <a:tcPr marL="68580" marR="68580" marT="0" marB="0" anchor="ctr"/>
                </a:tc>
              </a:tr>
              <a:tr h="333477">
                <a:tc>
                  <a:txBody>
                    <a:bodyPr/>
                    <a:lstStyle/>
                    <a:p>
                      <a:r>
                        <a:rPr lang="uz-Cyrl-UZ" sz="1400" dirty="0" smtClean="0"/>
                        <a:t>15</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макроэкономики и регионального развития</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14256">
                <a:tc>
                  <a:txBody>
                    <a:bodyPr/>
                    <a:lstStyle/>
                    <a:p>
                      <a:r>
                        <a:rPr lang="uz-Cyrl-UZ" sz="1400" dirty="0" smtClean="0"/>
                        <a:t>16</a:t>
                      </a:r>
                      <a:endParaRPr lang="ru-RU" sz="1400" dirty="0"/>
                    </a:p>
                  </a:txBody>
                  <a:tcPr/>
                </a:tc>
                <a:tc>
                  <a:txBody>
                    <a:bodyPr/>
                    <a:lstStyle/>
                    <a:p>
                      <a:pPr>
                        <a:lnSpc>
                          <a:spcPct val="107000"/>
                        </a:lnSpc>
                        <a:spcAft>
                          <a:spcPts val="0"/>
                        </a:spcAft>
                      </a:pPr>
                      <a:r>
                        <a:rPr lang="ru-RU" sz="1400" dirty="0">
                          <a:effectLst/>
                          <a:latin typeface="Times New Roman"/>
                          <a:ea typeface="Times New Roman"/>
                          <a:cs typeface="Times New Roman"/>
                        </a:rPr>
                        <a:t>Лучший управленец в сфере транспорта и логистики</a:t>
                      </a:r>
                    </a:p>
                  </a:txBody>
                  <a:tcPr marL="68580" marR="68580" marT="0" marB="0"/>
                </a:tc>
                <a:tc>
                  <a:txBody>
                    <a:bodyPr/>
                    <a:lstStyle/>
                    <a:p>
                      <a:pPr algn="ctr">
                        <a:lnSpc>
                          <a:spcPct val="107000"/>
                        </a:lnSpc>
                        <a:spcAft>
                          <a:spcPts val="0"/>
                        </a:spcAft>
                      </a:pPr>
                      <a:r>
                        <a:rPr lang="ru-RU" sz="1400">
                          <a:effectLst/>
                          <a:latin typeface="Times New Roman"/>
                          <a:ea typeface="Times New Roman"/>
                          <a:cs typeface="Times New Roman"/>
                        </a:rPr>
                        <a:t>3</a:t>
                      </a:r>
                    </a:p>
                  </a:txBody>
                  <a:tcPr marL="68580" marR="68580" marT="0" marB="0" anchor="ctr"/>
                </a:tc>
              </a:tr>
              <a:tr h="233734">
                <a:tc gridSpan="2">
                  <a:txBody>
                    <a:bodyPr/>
                    <a:lstStyle/>
                    <a:p>
                      <a:r>
                        <a:rPr lang="uz-Cyrl-UZ" sz="1400" b="1" dirty="0" smtClean="0"/>
                        <a:t>           Всего</a:t>
                      </a:r>
                      <a:endParaRPr lang="ru-RU" sz="1400" b="1" dirty="0"/>
                    </a:p>
                  </a:txBody>
                  <a:tcPr/>
                </a:tc>
                <a:tc hMerge="1">
                  <a:txBody>
                    <a:bodyPr/>
                    <a:lstStyle/>
                    <a:p>
                      <a:endParaRPr lang="ru-RU" dirty="0"/>
                    </a:p>
                  </a:txBody>
                  <a:tcPr/>
                </a:tc>
                <a:tc>
                  <a:txBody>
                    <a:bodyPr/>
                    <a:lstStyle/>
                    <a:p>
                      <a:pPr algn="ctr">
                        <a:lnSpc>
                          <a:spcPct val="107000"/>
                        </a:lnSpc>
                        <a:spcAft>
                          <a:spcPts val="0"/>
                        </a:spcAft>
                      </a:pPr>
                      <a:r>
                        <a:rPr lang="ru-RU" sz="1400" b="1" dirty="0">
                          <a:effectLst/>
                          <a:latin typeface="Times New Roman"/>
                          <a:ea typeface="Times New Roman"/>
                          <a:cs typeface="Times New Roman"/>
                        </a:rPr>
                        <a:t>50</a:t>
                      </a:r>
                      <a:endParaRPr lang="ru-RU" sz="14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664408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920880" cy="850106"/>
          </a:xfrm>
        </p:spPr>
        <p:txBody>
          <a:bodyPr>
            <a:noAutofit/>
          </a:bodyPr>
          <a:lstStyle/>
          <a:p>
            <a:r>
              <a:rPr lang="ru-RU" sz="2500" b="1" dirty="0">
                <a:solidFill>
                  <a:schemeClr val="tx2"/>
                </a:solidFill>
                <a:latin typeface="Times New Roman" pitchFamily="18" charset="0"/>
                <a:cs typeface="Times New Roman" pitchFamily="18" charset="0"/>
              </a:rPr>
              <a:t>Конкурс проводится в четыре этапа по схеме, включающие в себя:</a:t>
            </a:r>
          </a:p>
        </p:txBody>
      </p:sp>
      <p:graphicFrame>
        <p:nvGraphicFramePr>
          <p:cNvPr id="8" name="Объект 7"/>
          <p:cNvGraphicFramePr>
            <a:graphicFrameLocks noGrp="1"/>
          </p:cNvGraphicFramePr>
          <p:nvPr>
            <p:ph idx="1"/>
            <p:extLst>
              <p:ext uri="{D42A27DB-BD31-4B8C-83A1-F6EECF244321}">
                <p14:modId xmlns:p14="http://schemas.microsoft.com/office/powerpoint/2010/main" val="1181465464"/>
              </p:ext>
            </p:extLst>
          </p:nvPr>
        </p:nvGraphicFramePr>
        <p:xfrm>
          <a:off x="-1" y="1124744"/>
          <a:ext cx="9144001" cy="5733257"/>
        </p:xfrm>
        <a:graphic>
          <a:graphicData uri="http://schemas.openxmlformats.org/drawingml/2006/table">
            <a:tbl>
              <a:tblPr firstRow="1" bandRow="1">
                <a:tableStyleId>{5940675A-B579-460E-94D1-54222C63F5DA}</a:tableStyleId>
              </a:tblPr>
              <a:tblGrid>
                <a:gridCol w="2560285"/>
                <a:gridCol w="4480498"/>
                <a:gridCol w="2103218"/>
              </a:tblGrid>
              <a:tr h="456918">
                <a:tc>
                  <a:txBody>
                    <a:bodyPr/>
                    <a:lstStyle/>
                    <a:p>
                      <a:pPr algn="ctr">
                        <a:lnSpc>
                          <a:spcPct val="107000"/>
                        </a:lnSpc>
                        <a:spcAft>
                          <a:spcPts val="0"/>
                        </a:spcAft>
                      </a:pPr>
                      <a:r>
                        <a:rPr lang="ru-RU" sz="1800" b="1" dirty="0">
                          <a:effectLst/>
                          <a:latin typeface="Times New Roman" pitchFamily="18" charset="0"/>
                          <a:cs typeface="Times New Roman" pitchFamily="18" charset="0"/>
                        </a:rPr>
                        <a:t>Этапы</a:t>
                      </a:r>
                      <a:endParaRPr lang="ru-RU" sz="18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800" b="1" dirty="0">
                          <a:effectLst/>
                          <a:latin typeface="Times New Roman" pitchFamily="18" charset="0"/>
                          <a:cs typeface="Times New Roman" pitchFamily="18" charset="0"/>
                        </a:rPr>
                        <a:t>Мероприятия</a:t>
                      </a:r>
                      <a:endParaRPr lang="ru-RU" sz="18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800" b="1" dirty="0">
                          <a:effectLst/>
                          <a:latin typeface="Times New Roman" pitchFamily="18" charset="0"/>
                          <a:cs typeface="Times New Roman" pitchFamily="18" charset="0"/>
                        </a:rPr>
                        <a:t>Срок</a:t>
                      </a:r>
                      <a:endParaRPr lang="ru-RU" sz="1800" b="1" dirty="0">
                        <a:effectLst/>
                        <a:latin typeface="Times New Roman" pitchFamily="18" charset="0"/>
                        <a:ea typeface="Times New Roman"/>
                        <a:cs typeface="Times New Roman" pitchFamily="18" charset="0"/>
                      </a:endParaRPr>
                    </a:p>
                  </a:txBody>
                  <a:tcPr marL="68580" marR="68580" marT="0" marB="0" anchor="ctr"/>
                </a:tc>
              </a:tr>
              <a:tr h="1660116">
                <a:tc rowSpan="3">
                  <a:txBody>
                    <a:bodyPr/>
                    <a:lstStyle/>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pPr algn="ctr"/>
                      <a:endParaRPr lang="ru-RU" sz="1800" b="1" kern="1200" dirty="0" smtClean="0">
                        <a:effectLst/>
                        <a:latin typeface="Times New Roman" pitchFamily="18" charset="0"/>
                        <a:cs typeface="Times New Roman" pitchFamily="18" charset="0"/>
                      </a:endParaRPr>
                    </a:p>
                    <a:p>
                      <a:pPr algn="ctr"/>
                      <a:r>
                        <a:rPr lang="en-US" sz="1800" b="1" kern="1200" dirty="0" smtClean="0">
                          <a:effectLst/>
                          <a:latin typeface="Times New Roman" pitchFamily="18" charset="0"/>
                          <a:cs typeface="Times New Roman" pitchFamily="18" charset="0"/>
                        </a:rPr>
                        <a:t>I</a:t>
                      </a:r>
                      <a:r>
                        <a:rPr lang="ru-RU" sz="1800" b="1" kern="1200" dirty="0" smtClean="0">
                          <a:effectLst/>
                          <a:latin typeface="Times New Roman" pitchFamily="18" charset="0"/>
                          <a:cs typeface="Times New Roman" pitchFamily="18" charset="0"/>
                        </a:rPr>
                        <a:t>-этап.</a:t>
                      </a:r>
                    </a:p>
                    <a:p>
                      <a:pPr algn="ctr"/>
                      <a:r>
                        <a:rPr lang="ru-RU" sz="1800" b="1" kern="1200" dirty="0" smtClean="0">
                          <a:effectLst/>
                          <a:latin typeface="Times New Roman" pitchFamily="18" charset="0"/>
                          <a:cs typeface="Times New Roman" pitchFamily="18" charset="0"/>
                        </a:rPr>
                        <a:t>Организационный этап</a:t>
                      </a:r>
                      <a:endParaRPr lang="ru-RU" sz="1800" b="1" dirty="0">
                        <a:latin typeface="Times New Roman" pitchFamily="18" charset="0"/>
                        <a:cs typeface="Times New Roman" pitchFamily="18" charset="0"/>
                      </a:endParaRPr>
                    </a:p>
                  </a:txBody>
                  <a:tcPr>
                    <a:solidFill>
                      <a:schemeClr val="accent2">
                        <a:lumMod val="20000"/>
                        <a:lumOff val="80000"/>
                      </a:schemeClr>
                    </a:solidFill>
                  </a:tcPr>
                </a:tc>
                <a:tc>
                  <a:txBody>
                    <a:bodyPr/>
                    <a:lstStyle/>
                    <a:p>
                      <a:pPr algn="just">
                        <a:lnSpc>
                          <a:spcPct val="107000"/>
                        </a:lnSpc>
                        <a:spcAft>
                          <a:spcPts val="0"/>
                        </a:spcAft>
                      </a:pPr>
                      <a:r>
                        <a:rPr lang="ru-RU" sz="1700" b="1" dirty="0">
                          <a:effectLst/>
                          <a:latin typeface="Times New Roman" pitchFamily="18" charset="0"/>
                          <a:cs typeface="Times New Roman" pitchFamily="18" charset="0"/>
                        </a:rPr>
                        <a:t>Формирование и утверждение Республиканской комиссией по организации проведения конкурса состава конкурсной комиссии по каждой номинации для отбора участников</a:t>
                      </a:r>
                      <a:endParaRPr lang="ru-RU" sz="1700" b="1" dirty="0">
                        <a:effectLst/>
                        <a:latin typeface="Times New Roman" pitchFamily="18" charset="0"/>
                        <a:ea typeface="Times New Roman"/>
                        <a:cs typeface="Times New Roman" pitchFamily="18" charset="0"/>
                      </a:endParaRPr>
                    </a:p>
                  </a:txBody>
                  <a:tcPr marL="68580" marR="68580" marT="0" marB="0">
                    <a:solidFill>
                      <a:schemeClr val="accent2">
                        <a:lumMod val="20000"/>
                        <a:lumOff val="80000"/>
                      </a:schemeClr>
                    </a:solidFill>
                  </a:tcPr>
                </a:tc>
                <a:tc rowSpan="3">
                  <a:txBody>
                    <a:bodyPr/>
                    <a:lstStyle/>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endParaRPr lang="ru-RU" sz="1800" b="1" kern="1200" dirty="0" smtClean="0">
                        <a:effectLst/>
                        <a:latin typeface="Times New Roman" pitchFamily="18" charset="0"/>
                        <a:cs typeface="Times New Roman" pitchFamily="18" charset="0"/>
                      </a:endParaRPr>
                    </a:p>
                    <a:p>
                      <a:pPr algn="ctr"/>
                      <a:r>
                        <a:rPr lang="ru-RU" sz="1800" b="1" kern="1200" dirty="0" smtClean="0">
                          <a:effectLst/>
                          <a:latin typeface="Times New Roman" pitchFamily="18" charset="0"/>
                          <a:cs typeface="Times New Roman" pitchFamily="18" charset="0"/>
                        </a:rPr>
                        <a:t>до 1 сентября</a:t>
                      </a:r>
                      <a:endParaRPr lang="ru-RU" sz="1800" b="1" dirty="0">
                        <a:latin typeface="Times New Roman" pitchFamily="18" charset="0"/>
                        <a:cs typeface="Times New Roman" pitchFamily="18" charset="0"/>
                      </a:endParaRPr>
                    </a:p>
                  </a:txBody>
                  <a:tcPr>
                    <a:solidFill>
                      <a:schemeClr val="accent2">
                        <a:lumMod val="20000"/>
                        <a:lumOff val="80000"/>
                      </a:schemeClr>
                    </a:solidFill>
                  </a:tcPr>
                </a:tc>
              </a:tr>
              <a:tr h="1446489">
                <a:tc vMerge="1">
                  <a:txBody>
                    <a:bodyPr/>
                    <a:lstStyle/>
                    <a:p>
                      <a:endParaRPr lang="ru-RU" dirty="0"/>
                    </a:p>
                  </a:txBody>
                  <a:tcPr/>
                </a:tc>
                <a:tc>
                  <a:txBody>
                    <a:bodyPr/>
                    <a:lstStyle/>
                    <a:p>
                      <a:pPr algn="just">
                        <a:lnSpc>
                          <a:spcPct val="107000"/>
                        </a:lnSpc>
                        <a:spcAft>
                          <a:spcPts val="0"/>
                        </a:spcAft>
                      </a:pPr>
                      <a:r>
                        <a:rPr lang="ru-RU" sz="1700" b="1" dirty="0">
                          <a:effectLst/>
                          <a:latin typeface="Times New Roman" pitchFamily="18" charset="0"/>
                          <a:cs typeface="Times New Roman" pitchFamily="18" charset="0"/>
                        </a:rPr>
                        <a:t>Формирование и утверждение конкурсными комиссиями составов рабочих групп для изучения анкет участников</a:t>
                      </a:r>
                      <a:endParaRPr lang="ru-RU" sz="1700" b="1" dirty="0">
                        <a:effectLst/>
                        <a:latin typeface="Times New Roman" pitchFamily="18" charset="0"/>
                        <a:ea typeface="Times New Roman"/>
                        <a:cs typeface="Times New Roman" pitchFamily="18" charset="0"/>
                      </a:endParaRPr>
                    </a:p>
                  </a:txBody>
                  <a:tcPr marL="68580" marR="68580" marT="0" marB="0">
                    <a:solidFill>
                      <a:schemeClr val="accent2">
                        <a:lumMod val="20000"/>
                        <a:lumOff val="80000"/>
                      </a:schemeClr>
                    </a:solidFill>
                  </a:tcPr>
                </a:tc>
                <a:tc vMerge="1">
                  <a:txBody>
                    <a:bodyPr/>
                    <a:lstStyle/>
                    <a:p>
                      <a:endParaRPr lang="ru-RU" dirty="0"/>
                    </a:p>
                  </a:txBody>
                  <a:tcPr/>
                </a:tc>
              </a:tr>
              <a:tr h="2169734">
                <a:tc vMerge="1">
                  <a:txBody>
                    <a:bodyPr/>
                    <a:lstStyle/>
                    <a:p>
                      <a:endParaRPr lang="ru-RU" dirty="0"/>
                    </a:p>
                  </a:txBody>
                  <a:tcPr/>
                </a:tc>
                <a:tc>
                  <a:txBody>
                    <a:bodyPr/>
                    <a:lstStyle/>
                    <a:p>
                      <a:pPr algn="just">
                        <a:lnSpc>
                          <a:spcPct val="107000"/>
                        </a:lnSpc>
                        <a:spcAft>
                          <a:spcPts val="0"/>
                        </a:spcAft>
                      </a:pPr>
                      <a:r>
                        <a:rPr lang="ru-RU" sz="1700" b="1" dirty="0">
                          <a:effectLst/>
                          <a:latin typeface="Times New Roman" pitchFamily="18" charset="0"/>
                          <a:cs typeface="Times New Roman" pitchFamily="18" charset="0"/>
                        </a:rPr>
                        <a:t>Объявление на государственном и русском языках о дате и условиях проведения конкурса в средствах массовой информации, а также на веб-портале не менее чем за месяц до начала онлайн отбора</a:t>
                      </a:r>
                      <a:endParaRPr lang="ru-RU" sz="1700" b="1" dirty="0">
                        <a:effectLst/>
                        <a:latin typeface="Times New Roman" pitchFamily="18" charset="0"/>
                        <a:ea typeface="Times New Roman"/>
                        <a:cs typeface="Times New Roman" pitchFamily="18" charset="0"/>
                      </a:endParaRPr>
                    </a:p>
                  </a:txBody>
                  <a:tcPr marL="68580" marR="68580" marT="0" marB="0">
                    <a:solidFill>
                      <a:schemeClr val="accent2">
                        <a:lumMod val="20000"/>
                        <a:lumOff val="80000"/>
                      </a:schemeClr>
                    </a:solidFill>
                  </a:tcPr>
                </a:tc>
                <a:tc vMerge="1">
                  <a:txBody>
                    <a:bodyPr/>
                    <a:lstStyle/>
                    <a:p>
                      <a:endParaRPr lang="ru-RU" dirty="0"/>
                    </a:p>
                  </a:txBody>
                  <a:tcPr/>
                </a:tc>
              </a:tr>
            </a:tbl>
          </a:graphicData>
        </a:graphic>
      </p:graphicFrame>
    </p:spTree>
    <p:extLst>
      <p:ext uri="{BB962C8B-B14F-4D97-AF65-F5344CB8AC3E}">
        <p14:creationId xmlns:p14="http://schemas.microsoft.com/office/powerpoint/2010/main" val="3239908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normAutofit/>
          </a:bodyPr>
          <a:lstStyle/>
          <a:p>
            <a:r>
              <a:rPr lang="ru-RU" sz="2500" b="1" dirty="0">
                <a:solidFill>
                  <a:schemeClr val="tx2"/>
                </a:solidFill>
                <a:latin typeface="Times New Roman" pitchFamily="18" charset="0"/>
                <a:cs typeface="Times New Roman" pitchFamily="18" charset="0"/>
              </a:rPr>
              <a:t>Конкурс проводится в четыре этапа по схеме, включающие в себя:</a:t>
            </a:r>
          </a:p>
        </p:txBody>
      </p:sp>
      <p:graphicFrame>
        <p:nvGraphicFramePr>
          <p:cNvPr id="8" name="Объект 7"/>
          <p:cNvGraphicFramePr>
            <a:graphicFrameLocks noGrp="1"/>
          </p:cNvGraphicFramePr>
          <p:nvPr>
            <p:ph idx="1"/>
            <p:extLst>
              <p:ext uri="{D42A27DB-BD31-4B8C-83A1-F6EECF244321}">
                <p14:modId xmlns:p14="http://schemas.microsoft.com/office/powerpoint/2010/main" val="3789799669"/>
              </p:ext>
            </p:extLst>
          </p:nvPr>
        </p:nvGraphicFramePr>
        <p:xfrm>
          <a:off x="0" y="1048490"/>
          <a:ext cx="9144000" cy="5742270"/>
        </p:xfrm>
        <a:graphic>
          <a:graphicData uri="http://schemas.openxmlformats.org/drawingml/2006/table">
            <a:tbl>
              <a:tblPr firstRow="1" bandRow="1">
                <a:tableStyleId>{5940675A-B579-460E-94D1-54222C63F5DA}</a:tableStyleId>
              </a:tblPr>
              <a:tblGrid>
                <a:gridCol w="1259632"/>
                <a:gridCol w="6264696"/>
                <a:gridCol w="1619672"/>
              </a:tblGrid>
              <a:tr h="385926">
                <a:tc>
                  <a:txBody>
                    <a:bodyPr/>
                    <a:lstStyle/>
                    <a:p>
                      <a:pPr algn="ctr">
                        <a:lnSpc>
                          <a:spcPct val="107000"/>
                        </a:lnSpc>
                        <a:spcAft>
                          <a:spcPts val="0"/>
                        </a:spcAft>
                      </a:pPr>
                      <a:r>
                        <a:rPr lang="ru-RU" sz="1600" b="1" dirty="0">
                          <a:effectLst/>
                          <a:latin typeface="Times New Roman" pitchFamily="18" charset="0"/>
                          <a:cs typeface="Times New Roman" pitchFamily="18" charset="0"/>
                        </a:rPr>
                        <a:t>Этапы</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Мероприятия</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Срок</a:t>
                      </a:r>
                      <a:endParaRPr lang="ru-RU" sz="1600" b="1" dirty="0">
                        <a:effectLst/>
                        <a:latin typeface="Times New Roman" pitchFamily="18" charset="0"/>
                        <a:ea typeface="Times New Roman"/>
                        <a:cs typeface="Times New Roman" pitchFamily="18" charset="0"/>
                      </a:endParaRPr>
                    </a:p>
                  </a:txBody>
                  <a:tcPr marL="68580" marR="68580" marT="0" marB="0" anchor="ctr"/>
                </a:tc>
              </a:tr>
              <a:tr h="338400">
                <a:tc rowSpan="8">
                  <a:txBody>
                    <a:bodyPr/>
                    <a:lstStyle/>
                    <a:p>
                      <a:endParaRPr lang="ru-RU" sz="1200" kern="1200" dirty="0" smtClean="0">
                        <a:effectLst/>
                        <a:latin typeface="Arial" pitchFamily="34" charset="0"/>
                        <a:cs typeface="Arial" pitchFamily="34" charset="0"/>
                      </a:endParaRPr>
                    </a:p>
                    <a:p>
                      <a:endParaRPr lang="ru-RU" sz="1200" kern="1200" dirty="0" smtClean="0">
                        <a:effectLst/>
                        <a:latin typeface="Arial" pitchFamily="34" charset="0"/>
                        <a:cs typeface="Arial" pitchFamily="34" charset="0"/>
                      </a:endParaRPr>
                    </a:p>
                    <a:p>
                      <a:endParaRPr lang="ru-RU" sz="1200" kern="1200" dirty="0" smtClean="0">
                        <a:effectLst/>
                        <a:latin typeface="Arial" pitchFamily="34" charset="0"/>
                        <a:cs typeface="Arial" pitchFamily="34" charset="0"/>
                      </a:endParaRPr>
                    </a:p>
                    <a:p>
                      <a:endParaRPr lang="ru-RU" sz="1200" b="1" kern="1200" dirty="0" smtClean="0">
                        <a:solidFill>
                          <a:schemeClr val="tx1"/>
                        </a:solidFill>
                        <a:effectLst/>
                        <a:latin typeface="Arial" pitchFamily="34" charset="0"/>
                        <a:ea typeface="+mn-ea"/>
                        <a:cs typeface="Arial" pitchFamily="34" charset="0"/>
                      </a:endParaRPr>
                    </a:p>
                    <a:p>
                      <a:endParaRPr lang="ru-RU" sz="1200" b="1" kern="1200" dirty="0" smtClean="0">
                        <a:solidFill>
                          <a:schemeClr val="tx1"/>
                        </a:solidFill>
                        <a:effectLst/>
                        <a:latin typeface="Arial" pitchFamily="34" charset="0"/>
                        <a:ea typeface="+mn-ea"/>
                        <a:cs typeface="Arial" pitchFamily="34" charset="0"/>
                      </a:endParaRPr>
                    </a:p>
                    <a:p>
                      <a:endParaRPr lang="ru-RU" sz="1200" b="1" kern="1200" dirty="0" smtClean="0">
                        <a:solidFill>
                          <a:schemeClr val="tx1"/>
                        </a:solidFill>
                        <a:effectLst/>
                        <a:latin typeface="Arial" pitchFamily="34" charset="0"/>
                        <a:ea typeface="+mn-ea"/>
                        <a:cs typeface="Arial" pitchFamily="34" charset="0"/>
                      </a:endParaRPr>
                    </a:p>
                    <a:p>
                      <a:pPr algn="ctr"/>
                      <a:r>
                        <a:rPr lang="ru-RU" sz="1600" b="1" kern="1200" dirty="0" smtClean="0">
                          <a:solidFill>
                            <a:schemeClr val="tx1"/>
                          </a:solidFill>
                          <a:effectLst/>
                          <a:latin typeface="Times New Roman" pitchFamily="18" charset="0"/>
                          <a:ea typeface="+mn-ea"/>
                          <a:cs typeface="Times New Roman" pitchFamily="18" charset="0"/>
                        </a:rPr>
                        <a:t>II-этап.</a:t>
                      </a:r>
                      <a:endParaRPr lang="ru-RU" sz="1600" kern="1200" dirty="0" smtClean="0">
                        <a:solidFill>
                          <a:schemeClr val="tx1"/>
                        </a:solidFill>
                        <a:effectLst/>
                        <a:latin typeface="Times New Roman" pitchFamily="18" charset="0"/>
                        <a:ea typeface="+mn-ea"/>
                        <a:cs typeface="Times New Roman" pitchFamily="18" charset="0"/>
                      </a:endParaRPr>
                    </a:p>
                    <a:p>
                      <a:pPr algn="ctr"/>
                      <a:r>
                        <a:rPr lang="ru-RU" sz="1600" b="1" kern="1200" dirty="0" smtClean="0">
                          <a:solidFill>
                            <a:schemeClr val="tx1"/>
                          </a:solidFill>
                          <a:effectLst/>
                          <a:latin typeface="Times New Roman" pitchFamily="18" charset="0"/>
                          <a:ea typeface="+mn-ea"/>
                          <a:cs typeface="Times New Roman" pitchFamily="18" charset="0"/>
                        </a:rPr>
                        <a:t>Онлайн отбор</a:t>
                      </a:r>
                      <a:endParaRPr lang="ru-RU" sz="1600" b="1" dirty="0">
                        <a:latin typeface="Times New Roman" pitchFamily="18" charset="0"/>
                        <a:cs typeface="Times New Roman" pitchFamily="18" charset="0"/>
                      </a:endParaRPr>
                    </a:p>
                  </a:txBody>
                  <a:tcPr/>
                </a:tc>
                <a:tc>
                  <a:txBody>
                    <a:bodyPr/>
                    <a:lstStyle/>
                    <a:p>
                      <a:pPr>
                        <a:lnSpc>
                          <a:spcPct val="107000"/>
                        </a:lnSpc>
                        <a:spcAft>
                          <a:spcPts val="0"/>
                        </a:spcAft>
                      </a:pPr>
                      <a:r>
                        <a:rPr lang="ru-RU" sz="1450" b="1" dirty="0">
                          <a:effectLst/>
                          <a:latin typeface="Times New Roman" pitchFamily="18" charset="0"/>
                          <a:ea typeface="Times New Roman"/>
                          <a:cs typeface="Times New Roman" pitchFamily="18" charset="0"/>
                        </a:rPr>
                        <a:t>Электронная регистрация участников на веб-портале</a:t>
                      </a:r>
                    </a:p>
                  </a:txBody>
                  <a:tcPr marL="68580" marR="68580" marT="0" marB="0">
                    <a:solidFill>
                      <a:schemeClr val="accent2">
                        <a:lumMod val="20000"/>
                        <a:lumOff val="80000"/>
                      </a:schemeClr>
                    </a:solidFill>
                  </a:tcPr>
                </a:tc>
                <a:tc rowSpan="2">
                  <a:txBody>
                    <a:bodyPr/>
                    <a:lstStyle/>
                    <a:p>
                      <a:pPr algn="ctr">
                        <a:lnSpc>
                          <a:spcPct val="107000"/>
                        </a:lnSpc>
                        <a:spcAft>
                          <a:spcPts val="0"/>
                        </a:spcAft>
                      </a:pPr>
                      <a:r>
                        <a:rPr lang="ru-RU" sz="1450" b="1" dirty="0">
                          <a:effectLst/>
                          <a:latin typeface="Times New Roman" pitchFamily="18" charset="0"/>
                          <a:ea typeface="Times New Roman"/>
                          <a:cs typeface="Times New Roman" pitchFamily="18" charset="0"/>
                        </a:rPr>
                        <a:t>до 30 октября</a:t>
                      </a:r>
                    </a:p>
                  </a:txBody>
                  <a:tcPr marL="68580" marR="68580" marT="0" marB="0" anchor="ctr">
                    <a:solidFill>
                      <a:schemeClr val="accent2">
                        <a:lumMod val="20000"/>
                        <a:lumOff val="80000"/>
                      </a:schemeClr>
                    </a:solidFill>
                  </a:tcPr>
                </a:tc>
              </a:tr>
              <a:tr h="692213">
                <a:tc vMerge="1">
                  <a:txBody>
                    <a:bodyPr/>
                    <a:lstStyle/>
                    <a:p>
                      <a:endParaRPr lang="ru-RU" dirty="0"/>
                    </a:p>
                  </a:txBody>
                  <a:tcPr/>
                </a:tc>
                <a:tc>
                  <a:txBody>
                    <a:bodyPr/>
                    <a:lstStyle/>
                    <a:p>
                      <a:pPr>
                        <a:lnSpc>
                          <a:spcPct val="107000"/>
                        </a:lnSpc>
                        <a:spcAft>
                          <a:spcPts val="0"/>
                        </a:spcAft>
                      </a:pPr>
                      <a:r>
                        <a:rPr lang="ru-RU" sz="1450" b="1" dirty="0">
                          <a:effectLst/>
                          <a:latin typeface="Times New Roman" pitchFamily="18" charset="0"/>
                          <a:ea typeface="Times New Roman"/>
                          <a:cs typeface="Times New Roman" pitchFamily="18" charset="0"/>
                        </a:rPr>
                        <a:t>Подача зарегистрированными участниками онлайн заявок и заполнение на веб-портале анкет для принятия участия в конкурсе</a:t>
                      </a:r>
                    </a:p>
                  </a:txBody>
                  <a:tcPr marL="68580" marR="68580" marT="0" marB="0">
                    <a:solidFill>
                      <a:schemeClr val="accent2">
                        <a:lumMod val="20000"/>
                        <a:lumOff val="80000"/>
                      </a:schemeClr>
                    </a:solidFill>
                  </a:tcPr>
                </a:tc>
                <a:tc vMerge="1">
                  <a:txBody>
                    <a:bodyPr/>
                    <a:lstStyle/>
                    <a:p>
                      <a:endParaRPr lang="ru-RU"/>
                    </a:p>
                  </a:txBody>
                  <a:tcPr/>
                </a:tc>
              </a:tr>
              <a:tr h="692213">
                <a:tc vMerge="1">
                  <a:txBody>
                    <a:bodyPr/>
                    <a:lstStyle/>
                    <a:p>
                      <a:endParaRPr lang="ru-RU" dirty="0"/>
                    </a:p>
                  </a:txBody>
                  <a:tcPr/>
                </a:tc>
                <a:tc>
                  <a:txBody>
                    <a:bodyPr/>
                    <a:lstStyle/>
                    <a:p>
                      <a:pPr>
                        <a:lnSpc>
                          <a:spcPct val="107000"/>
                        </a:lnSpc>
                        <a:spcAft>
                          <a:spcPts val="0"/>
                        </a:spcAft>
                      </a:pPr>
                      <a:r>
                        <a:rPr lang="ru-RU" sz="1450" b="1" dirty="0">
                          <a:effectLst/>
                          <a:latin typeface="Times New Roman" pitchFamily="18" charset="0"/>
                          <a:ea typeface="Times New Roman"/>
                          <a:cs typeface="Times New Roman" pitchFamily="18" charset="0"/>
                        </a:rPr>
                        <a:t>Изучение анкет и отбор участников к тестированию на определение уровня интеллекта (IQ-тест), психологической устойчивости и знания иностранных языков</a:t>
                      </a:r>
                    </a:p>
                  </a:txBody>
                  <a:tcPr marL="68580" marR="68580" marT="0" marB="0">
                    <a:solidFill>
                      <a:schemeClr val="accent2">
                        <a:lumMod val="20000"/>
                        <a:lumOff val="80000"/>
                      </a:schemeClr>
                    </a:solidFill>
                  </a:tcPr>
                </a:tc>
                <a:tc>
                  <a:txBody>
                    <a:bodyPr/>
                    <a:lstStyle/>
                    <a:p>
                      <a:pPr algn="ctr">
                        <a:lnSpc>
                          <a:spcPct val="107000"/>
                        </a:lnSpc>
                        <a:spcAft>
                          <a:spcPts val="0"/>
                        </a:spcAft>
                      </a:pPr>
                      <a:r>
                        <a:rPr lang="ru-RU" sz="1450" b="1" dirty="0">
                          <a:effectLst/>
                          <a:latin typeface="Times New Roman" pitchFamily="18" charset="0"/>
                          <a:ea typeface="Times New Roman"/>
                          <a:cs typeface="Times New Roman" pitchFamily="18" charset="0"/>
                        </a:rPr>
                        <a:t>с 10 по 20 ноября</a:t>
                      </a:r>
                    </a:p>
                  </a:txBody>
                  <a:tcPr marL="68580" marR="68580" marT="0" marB="0" anchor="ctr">
                    <a:solidFill>
                      <a:schemeClr val="accent2">
                        <a:lumMod val="20000"/>
                        <a:lumOff val="80000"/>
                      </a:schemeClr>
                    </a:solidFill>
                  </a:tcPr>
                </a:tc>
              </a:tr>
              <a:tr h="928253">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50" b="1" dirty="0">
                          <a:effectLst/>
                          <a:latin typeface="Times New Roman" pitchFamily="18" charset="0"/>
                          <a:ea typeface="Times New Roman"/>
                          <a:cs typeface="Times New Roman" pitchFamily="18" charset="0"/>
                        </a:rPr>
                        <a:t>Опубликование списка отобранных участников на веб-портале с указанием даты проведения тестирования на определение уровня интеллекта (IQ-тест), психологической устойчивости и знания иностранных языков</a:t>
                      </a:r>
                    </a:p>
                  </a:txBody>
                  <a:tcPr marL="68580" marR="68580" marT="0" marB="0">
                    <a:solidFill>
                      <a:schemeClr val="accent2">
                        <a:lumMod val="20000"/>
                        <a:lumOff val="80000"/>
                      </a:schemeClr>
                    </a:solidFill>
                  </a:tcPr>
                </a:tc>
                <a:tc>
                  <a:txBody>
                    <a:bodyPr/>
                    <a:lstStyle/>
                    <a:p>
                      <a:pPr algn="ctr">
                        <a:lnSpc>
                          <a:spcPct val="107000"/>
                        </a:lnSpc>
                        <a:spcAft>
                          <a:spcPts val="0"/>
                        </a:spcAft>
                      </a:pPr>
                      <a:r>
                        <a:rPr lang="ru-RU" sz="1450" b="1" dirty="0">
                          <a:effectLst/>
                          <a:latin typeface="Times New Roman" pitchFamily="18" charset="0"/>
                          <a:ea typeface="Times New Roman"/>
                          <a:cs typeface="Times New Roman" pitchFamily="18" charset="0"/>
                        </a:rPr>
                        <a:t>20 ноября</a:t>
                      </a:r>
                    </a:p>
                  </a:txBody>
                  <a:tcPr marL="68580" marR="68580" marT="0" marB="0" anchor="ctr">
                    <a:solidFill>
                      <a:schemeClr val="accent2">
                        <a:lumMod val="20000"/>
                        <a:lumOff val="80000"/>
                      </a:schemeClr>
                    </a:solidFill>
                  </a:tcPr>
                </a:tc>
              </a:tr>
              <a:tr h="472081">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50" dirty="0">
                          <a:effectLst/>
                          <a:latin typeface="Times New Roman" pitchFamily="18" charset="0"/>
                          <a:ea typeface="Times New Roman"/>
                          <a:cs typeface="Times New Roman" pitchFamily="18" charset="0"/>
                        </a:rPr>
                        <a:t>Онлайн тестирование на определение уровня интеллекта (IQ-тест), психологической устойчивости и знания иностранных языков</a:t>
                      </a:r>
                    </a:p>
                  </a:txBody>
                  <a:tcPr marL="68580" marR="68580" marT="0" marB="0"/>
                </a:tc>
                <a:tc>
                  <a:txBody>
                    <a:bodyPr/>
                    <a:lstStyle/>
                    <a:p>
                      <a:pPr algn="ctr">
                        <a:lnSpc>
                          <a:spcPct val="107000"/>
                        </a:lnSpc>
                        <a:spcAft>
                          <a:spcPts val="0"/>
                        </a:spcAft>
                      </a:pPr>
                      <a:r>
                        <a:rPr lang="ru-RU" sz="1450" dirty="0">
                          <a:effectLst/>
                          <a:latin typeface="Times New Roman" pitchFamily="18" charset="0"/>
                          <a:ea typeface="Times New Roman"/>
                          <a:cs typeface="Times New Roman" pitchFamily="18" charset="0"/>
                        </a:rPr>
                        <a:t>с 25 по 30 ноября</a:t>
                      </a:r>
                    </a:p>
                  </a:txBody>
                  <a:tcPr marL="68580" marR="68580" marT="0" marB="0" anchor="ctr"/>
                </a:tc>
              </a:tr>
              <a:tr h="779921">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50" dirty="0">
                          <a:effectLst/>
                          <a:latin typeface="Times New Roman" pitchFamily="18" charset="0"/>
                          <a:ea typeface="Times New Roman"/>
                          <a:cs typeface="Times New Roman" pitchFamily="18" charset="0"/>
                        </a:rPr>
                        <a:t>Опубликование списка отобранных участников на веб-портале с указанием даты проведения тестирования на выявление степени информированности в сфере политико-правовых и социально-экономических реформ</a:t>
                      </a:r>
                    </a:p>
                  </a:txBody>
                  <a:tcPr marL="68580" marR="68580" marT="0" marB="0"/>
                </a:tc>
                <a:tc>
                  <a:txBody>
                    <a:bodyPr/>
                    <a:lstStyle/>
                    <a:p>
                      <a:pPr algn="ctr">
                        <a:lnSpc>
                          <a:spcPct val="107000"/>
                        </a:lnSpc>
                        <a:spcAft>
                          <a:spcPts val="0"/>
                        </a:spcAft>
                      </a:pPr>
                      <a:r>
                        <a:rPr lang="ru-RU" sz="1450" dirty="0">
                          <a:effectLst/>
                          <a:latin typeface="Times New Roman" pitchFamily="18" charset="0"/>
                          <a:ea typeface="Times New Roman"/>
                          <a:cs typeface="Times New Roman" pitchFamily="18" charset="0"/>
                        </a:rPr>
                        <a:t>30 ноября</a:t>
                      </a:r>
                    </a:p>
                  </a:txBody>
                  <a:tcPr marL="68580" marR="68580" marT="0" marB="0" anchor="ctr"/>
                </a:tc>
              </a:tr>
              <a:tr h="708122">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50" dirty="0">
                          <a:effectLst/>
                          <a:latin typeface="Times New Roman" pitchFamily="18" charset="0"/>
                          <a:ea typeface="Times New Roman"/>
                          <a:cs typeface="Times New Roman" pitchFamily="18" charset="0"/>
                        </a:rPr>
                        <a:t>Тестирование участников на выявление степени информированности в сфере политико-правовых и социально-экономических реформ</a:t>
                      </a:r>
                    </a:p>
                  </a:txBody>
                  <a:tcPr marL="68580" marR="68580" marT="0" marB="0"/>
                </a:tc>
                <a:tc>
                  <a:txBody>
                    <a:bodyPr/>
                    <a:lstStyle/>
                    <a:p>
                      <a:pPr algn="ctr">
                        <a:lnSpc>
                          <a:spcPct val="107000"/>
                        </a:lnSpc>
                        <a:spcAft>
                          <a:spcPts val="0"/>
                        </a:spcAft>
                      </a:pPr>
                      <a:r>
                        <a:rPr lang="ru-RU" sz="1450" dirty="0">
                          <a:effectLst/>
                          <a:latin typeface="Times New Roman" pitchFamily="18" charset="0"/>
                          <a:ea typeface="Times New Roman"/>
                          <a:cs typeface="Times New Roman" pitchFamily="18" charset="0"/>
                        </a:rPr>
                        <a:t>с 1 по 5 декабря</a:t>
                      </a:r>
                    </a:p>
                  </a:txBody>
                  <a:tcPr marL="68580" marR="68580" marT="0" marB="0" anchor="ctr"/>
                </a:tc>
              </a:tr>
              <a:tr h="708122">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50" dirty="0">
                          <a:effectLst/>
                          <a:latin typeface="Times New Roman" pitchFamily="18" charset="0"/>
                          <a:ea typeface="Times New Roman"/>
                          <a:cs typeface="Times New Roman" pitchFamily="18" charset="0"/>
                        </a:rPr>
                        <a:t>Опубликование на веб-портале списка участников, допущенных по результатам тестирования к очному туру, с указанием даты и места его проведения</a:t>
                      </a:r>
                    </a:p>
                  </a:txBody>
                  <a:tcPr marL="68580" marR="68580" marT="0" marB="0"/>
                </a:tc>
                <a:tc>
                  <a:txBody>
                    <a:bodyPr/>
                    <a:lstStyle/>
                    <a:p>
                      <a:pPr algn="ctr"/>
                      <a:r>
                        <a:rPr lang="ru-RU" sz="1450" kern="1200" dirty="0" smtClean="0">
                          <a:solidFill>
                            <a:schemeClr val="tx1"/>
                          </a:solidFill>
                          <a:effectLst/>
                          <a:latin typeface="Times New Roman" pitchFamily="18" charset="0"/>
                          <a:ea typeface="+mn-ea"/>
                          <a:cs typeface="Times New Roman" pitchFamily="18" charset="0"/>
                        </a:rPr>
                        <a:t>5 декабря</a:t>
                      </a:r>
                      <a:endParaRPr lang="ru-RU" sz="145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191334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500" b="1" dirty="0">
                <a:solidFill>
                  <a:schemeClr val="tx2"/>
                </a:solidFill>
                <a:latin typeface="Times New Roman" pitchFamily="18" charset="0"/>
                <a:cs typeface="Times New Roman" pitchFamily="18" charset="0"/>
              </a:rPr>
              <a:t>Конкурс проводится в четыре этапа по схеме, включающие в себя:</a:t>
            </a:r>
          </a:p>
        </p:txBody>
      </p:sp>
      <p:graphicFrame>
        <p:nvGraphicFramePr>
          <p:cNvPr id="8" name="Объект 7"/>
          <p:cNvGraphicFramePr>
            <a:graphicFrameLocks noGrp="1"/>
          </p:cNvGraphicFramePr>
          <p:nvPr>
            <p:ph idx="1"/>
            <p:extLst>
              <p:ext uri="{D42A27DB-BD31-4B8C-83A1-F6EECF244321}">
                <p14:modId xmlns:p14="http://schemas.microsoft.com/office/powerpoint/2010/main" val="1806586036"/>
              </p:ext>
            </p:extLst>
          </p:nvPr>
        </p:nvGraphicFramePr>
        <p:xfrm>
          <a:off x="467544" y="1556792"/>
          <a:ext cx="8280919" cy="4608512"/>
        </p:xfrm>
        <a:graphic>
          <a:graphicData uri="http://schemas.openxmlformats.org/drawingml/2006/table">
            <a:tbl>
              <a:tblPr firstRow="1" bandRow="1">
                <a:tableStyleId>{5940675A-B579-460E-94D1-54222C63F5DA}</a:tableStyleId>
              </a:tblPr>
              <a:tblGrid>
                <a:gridCol w="2318625"/>
                <a:gridCol w="4057594"/>
                <a:gridCol w="1904700"/>
              </a:tblGrid>
              <a:tr h="403843">
                <a:tc>
                  <a:txBody>
                    <a:bodyPr/>
                    <a:lstStyle/>
                    <a:p>
                      <a:pPr algn="ctr">
                        <a:lnSpc>
                          <a:spcPct val="107000"/>
                        </a:lnSpc>
                        <a:spcAft>
                          <a:spcPts val="0"/>
                        </a:spcAft>
                      </a:pPr>
                      <a:r>
                        <a:rPr lang="ru-RU" sz="1600" b="1" dirty="0">
                          <a:effectLst/>
                          <a:latin typeface="Times New Roman" pitchFamily="18" charset="0"/>
                          <a:cs typeface="Times New Roman" pitchFamily="18" charset="0"/>
                        </a:rPr>
                        <a:t>Этапы</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Мероприятия</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Срок</a:t>
                      </a:r>
                      <a:endParaRPr lang="ru-RU" sz="1600" b="1" dirty="0">
                        <a:effectLst/>
                        <a:latin typeface="Times New Roman" pitchFamily="18" charset="0"/>
                        <a:ea typeface="Times New Roman"/>
                        <a:cs typeface="Times New Roman" pitchFamily="18" charset="0"/>
                      </a:endParaRPr>
                    </a:p>
                  </a:txBody>
                  <a:tcPr marL="68580" marR="68580" marT="0" marB="0" anchor="ctr"/>
                </a:tc>
              </a:tr>
              <a:tr h="1117414">
                <a:tc rowSpan="3">
                  <a:txBody>
                    <a:bodyPr/>
                    <a:lstStyle/>
                    <a:p>
                      <a:endParaRPr lang="ru-RU" sz="1600" kern="1200" dirty="0" smtClean="0">
                        <a:effectLst/>
                        <a:latin typeface="Times New Roman" pitchFamily="18" charset="0"/>
                        <a:cs typeface="Times New Roman" pitchFamily="18" charset="0"/>
                      </a:endParaRPr>
                    </a:p>
                    <a:p>
                      <a:endParaRPr lang="ru-RU" sz="1600" kern="1200" dirty="0" smtClean="0">
                        <a:effectLst/>
                        <a:latin typeface="Times New Roman" pitchFamily="18" charset="0"/>
                        <a:cs typeface="Times New Roman" pitchFamily="18" charset="0"/>
                      </a:endParaRPr>
                    </a:p>
                    <a:p>
                      <a:endParaRPr lang="ru-RU" sz="1600" kern="1200" dirty="0" smtClean="0">
                        <a:effectLst/>
                        <a:latin typeface="Times New Roman" pitchFamily="18" charset="0"/>
                        <a:cs typeface="Times New Roman" pitchFamily="18" charset="0"/>
                      </a:endParaRPr>
                    </a:p>
                    <a:p>
                      <a:pPr algn="ctr"/>
                      <a:endParaRPr lang="en-US" sz="1600" b="1" kern="1200" dirty="0" smtClean="0">
                        <a:solidFill>
                          <a:schemeClr val="tx1"/>
                        </a:solidFill>
                        <a:effectLst/>
                        <a:latin typeface="Times New Roman" pitchFamily="18" charset="0"/>
                        <a:ea typeface="+mn-ea"/>
                        <a:cs typeface="Times New Roman" pitchFamily="18" charset="0"/>
                      </a:endParaRPr>
                    </a:p>
                    <a:p>
                      <a:pPr algn="ctr"/>
                      <a:endParaRPr lang="en-US" sz="1600" b="1" kern="1200" dirty="0" smtClean="0">
                        <a:solidFill>
                          <a:schemeClr val="tx1"/>
                        </a:solidFill>
                        <a:effectLst/>
                        <a:latin typeface="Times New Roman" pitchFamily="18" charset="0"/>
                        <a:ea typeface="+mn-ea"/>
                        <a:cs typeface="Times New Roman" pitchFamily="18" charset="0"/>
                      </a:endParaRPr>
                    </a:p>
                    <a:p>
                      <a:pPr algn="ctr"/>
                      <a:r>
                        <a:rPr lang="ru-RU" sz="1600" b="1" kern="1200" dirty="0" smtClean="0">
                          <a:solidFill>
                            <a:schemeClr val="tx1"/>
                          </a:solidFill>
                          <a:effectLst/>
                          <a:latin typeface="Times New Roman" pitchFamily="18" charset="0"/>
                          <a:ea typeface="+mn-ea"/>
                          <a:cs typeface="Times New Roman" pitchFamily="18" charset="0"/>
                        </a:rPr>
                        <a:t>III-этап.</a:t>
                      </a:r>
                      <a:endParaRPr lang="ru-RU" sz="1600" kern="1200" dirty="0" smtClean="0">
                        <a:solidFill>
                          <a:schemeClr val="tx1"/>
                        </a:solidFill>
                        <a:effectLst/>
                        <a:latin typeface="Times New Roman" pitchFamily="18" charset="0"/>
                        <a:ea typeface="+mn-ea"/>
                        <a:cs typeface="Times New Roman" pitchFamily="18" charset="0"/>
                      </a:endParaRPr>
                    </a:p>
                    <a:p>
                      <a:pPr algn="ctr"/>
                      <a:r>
                        <a:rPr lang="ru-RU" sz="1600" b="1" kern="1200" dirty="0" smtClean="0">
                          <a:solidFill>
                            <a:schemeClr val="tx1"/>
                          </a:solidFill>
                          <a:effectLst/>
                          <a:latin typeface="Times New Roman" pitchFamily="18" charset="0"/>
                          <a:ea typeface="+mn-ea"/>
                          <a:cs typeface="Times New Roman" pitchFamily="18" charset="0"/>
                        </a:rPr>
                        <a:t>Очный тур</a:t>
                      </a:r>
                      <a:endParaRPr lang="ru-RU" sz="1600" b="1" dirty="0">
                        <a:latin typeface="Times New Roman" pitchFamily="18" charset="0"/>
                        <a:cs typeface="Times New Roman" pitchFamily="18" charset="0"/>
                      </a:endParaRPr>
                    </a:p>
                  </a:txBody>
                  <a:tcPr/>
                </a:tc>
                <a:tc>
                  <a:txBody>
                    <a:bodyPr/>
                    <a:lstStyle/>
                    <a:p>
                      <a:pPr algn="just">
                        <a:lnSpc>
                          <a:spcPct val="107000"/>
                        </a:lnSpc>
                        <a:spcAft>
                          <a:spcPts val="0"/>
                        </a:spcAft>
                      </a:pPr>
                      <a:r>
                        <a:rPr lang="ru-RU" sz="1600" dirty="0">
                          <a:effectLst/>
                          <a:latin typeface="Times New Roman" pitchFamily="18" charset="0"/>
                          <a:ea typeface="Times New Roman"/>
                          <a:cs typeface="Times New Roman" pitchFamily="18" charset="0"/>
                        </a:rPr>
                        <a:t>Подготовка участниками письменного аналитического доклада по 5 вопросам в зависимости от выбранной номинации. Отбор 300 </a:t>
                      </a:r>
                      <a:r>
                        <a:rPr lang="ru-RU" sz="1600" dirty="0" smtClean="0">
                          <a:effectLst/>
                          <a:latin typeface="Times New Roman" pitchFamily="18" charset="0"/>
                          <a:ea typeface="Times New Roman"/>
                          <a:cs typeface="Times New Roman" pitchFamily="18" charset="0"/>
                        </a:rPr>
                        <a:t>участников</a:t>
                      </a:r>
                      <a:r>
                        <a:rPr lang="en-US" sz="1600" dirty="0" smtClean="0">
                          <a:effectLst/>
                          <a:latin typeface="Times New Roman" pitchFamily="18" charset="0"/>
                          <a:ea typeface="Times New Roman"/>
                          <a:cs typeface="Times New Roman" pitchFamily="18" charset="0"/>
                        </a:rPr>
                        <a:t>.</a:t>
                      </a:r>
                      <a:endParaRPr lang="ru-RU" sz="16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dirty="0">
                          <a:effectLst/>
                          <a:latin typeface="Times New Roman" pitchFamily="18" charset="0"/>
                          <a:ea typeface="Times New Roman"/>
                          <a:cs typeface="Times New Roman" pitchFamily="18" charset="0"/>
                        </a:rPr>
                        <a:t>с 15 по 25 декабря</a:t>
                      </a:r>
                    </a:p>
                  </a:txBody>
                  <a:tcPr marL="68580" marR="68580" marT="0" marB="0" anchor="ctr"/>
                </a:tc>
              </a:tr>
              <a:tr h="1685699">
                <a:tc vMerge="1">
                  <a:txBody>
                    <a:bodyPr/>
                    <a:lstStyle/>
                    <a:p>
                      <a:endParaRPr lang="ru-RU" dirty="0"/>
                    </a:p>
                  </a:txBody>
                  <a:tcPr/>
                </a:tc>
                <a:tc>
                  <a:txBody>
                    <a:bodyPr/>
                    <a:lstStyle/>
                    <a:p>
                      <a:pPr algn="just">
                        <a:lnSpc>
                          <a:spcPct val="107000"/>
                        </a:lnSpc>
                        <a:spcAft>
                          <a:spcPts val="0"/>
                        </a:spcAft>
                      </a:pPr>
                      <a:r>
                        <a:rPr lang="ru-RU" sz="1600" dirty="0">
                          <a:effectLst/>
                          <a:latin typeface="Times New Roman" pitchFamily="18" charset="0"/>
                          <a:ea typeface="Times New Roman"/>
                          <a:cs typeface="Times New Roman" pitchFamily="18" charset="0"/>
                        </a:rPr>
                        <a:t>Прохождение отобранными участниками месячной стажировки в органах государственного и хозяйственного управления, органах исполнительной власти на местах, других государственных органах и </a:t>
                      </a:r>
                      <a:r>
                        <a:rPr lang="ru-RU" sz="1600" dirty="0" smtClean="0">
                          <a:effectLst/>
                          <a:latin typeface="Times New Roman" pitchFamily="18" charset="0"/>
                          <a:ea typeface="Times New Roman"/>
                          <a:cs typeface="Times New Roman" pitchFamily="18" charset="0"/>
                        </a:rPr>
                        <a:t>организациях</a:t>
                      </a:r>
                      <a:r>
                        <a:rPr lang="en-US" sz="1600" dirty="0" smtClean="0">
                          <a:effectLst/>
                          <a:latin typeface="Times New Roman" pitchFamily="18" charset="0"/>
                          <a:ea typeface="Times New Roman"/>
                          <a:cs typeface="Times New Roman" pitchFamily="18" charset="0"/>
                        </a:rPr>
                        <a:t>.</a:t>
                      </a:r>
                      <a:endParaRPr lang="ru-RU" sz="16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dirty="0">
                          <a:effectLst/>
                          <a:latin typeface="Times New Roman" pitchFamily="18" charset="0"/>
                          <a:ea typeface="Times New Roman"/>
                          <a:cs typeface="Times New Roman" pitchFamily="18" charset="0"/>
                        </a:rPr>
                        <a:t>с 10 января по 10 февраля последующего года</a:t>
                      </a:r>
                    </a:p>
                  </a:txBody>
                  <a:tcPr marL="68580" marR="68580" marT="0" marB="0" anchor="ctr"/>
                </a:tc>
              </a:tr>
              <a:tr h="1401556">
                <a:tc vMerge="1">
                  <a:txBody>
                    <a:bodyPr/>
                    <a:lstStyle/>
                    <a:p>
                      <a:endParaRPr lang="ru-RU" dirty="0"/>
                    </a:p>
                  </a:txBody>
                  <a:tcPr/>
                </a:tc>
                <a:tc>
                  <a:txBody>
                    <a:bodyPr/>
                    <a:lstStyle/>
                    <a:p>
                      <a:pPr algn="just">
                        <a:lnSpc>
                          <a:spcPct val="107000"/>
                        </a:lnSpc>
                        <a:spcAft>
                          <a:spcPts val="0"/>
                        </a:spcAft>
                      </a:pPr>
                      <a:r>
                        <a:rPr lang="ru-RU" sz="1600" dirty="0">
                          <a:effectLst/>
                          <a:latin typeface="Times New Roman" pitchFamily="18" charset="0"/>
                          <a:ea typeface="Times New Roman"/>
                          <a:cs typeface="Times New Roman" pitchFamily="18" charset="0"/>
                        </a:rPr>
                        <a:t>Письменное тестирование участников на выявление организаторских способностей и управленческого потенциала.</a:t>
                      </a:r>
                    </a:p>
                    <a:p>
                      <a:pPr>
                        <a:lnSpc>
                          <a:spcPct val="107000"/>
                        </a:lnSpc>
                        <a:spcAft>
                          <a:spcPts val="0"/>
                        </a:spcAft>
                      </a:pPr>
                      <a:r>
                        <a:rPr lang="ru-RU" sz="1600" dirty="0">
                          <a:effectLst/>
                          <a:latin typeface="Times New Roman" pitchFamily="18" charset="0"/>
                          <a:ea typeface="Times New Roman"/>
                          <a:cs typeface="Times New Roman" pitchFamily="18" charset="0"/>
                        </a:rPr>
                        <a:t>Определение не более 150 финалистов из 300 участников</a:t>
                      </a:r>
                    </a:p>
                  </a:txBody>
                  <a:tcPr marL="68580" marR="68580" marT="0" marB="0"/>
                </a:tc>
                <a:tc>
                  <a:txBody>
                    <a:bodyPr/>
                    <a:lstStyle/>
                    <a:p>
                      <a:pPr algn="ctr">
                        <a:lnSpc>
                          <a:spcPct val="107000"/>
                        </a:lnSpc>
                        <a:spcAft>
                          <a:spcPts val="0"/>
                        </a:spcAft>
                      </a:pPr>
                      <a:r>
                        <a:rPr lang="ru-RU" sz="1600" dirty="0">
                          <a:effectLst/>
                          <a:latin typeface="Times New Roman" pitchFamily="18" charset="0"/>
                          <a:ea typeface="Times New Roman"/>
                          <a:cs typeface="Times New Roman" pitchFamily="18" charset="0"/>
                        </a:rPr>
                        <a:t>с 15 по 20 февраля</a:t>
                      </a:r>
                    </a:p>
                  </a:txBody>
                  <a:tcPr marL="68580" marR="68580" marT="0" marB="0" anchor="ctr"/>
                </a:tc>
              </a:tr>
            </a:tbl>
          </a:graphicData>
        </a:graphic>
      </p:graphicFrame>
    </p:spTree>
    <p:extLst>
      <p:ext uri="{BB962C8B-B14F-4D97-AF65-F5344CB8AC3E}">
        <p14:creationId xmlns:p14="http://schemas.microsoft.com/office/powerpoint/2010/main" val="2538935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9392"/>
            <a:ext cx="8229600" cy="1143000"/>
          </a:xfrm>
        </p:spPr>
        <p:txBody>
          <a:bodyPr>
            <a:normAutofit/>
          </a:bodyPr>
          <a:lstStyle/>
          <a:p>
            <a:r>
              <a:rPr lang="ru-RU" sz="2500" b="1" dirty="0">
                <a:solidFill>
                  <a:schemeClr val="tx2"/>
                </a:solidFill>
                <a:latin typeface="Times New Roman" pitchFamily="18" charset="0"/>
                <a:cs typeface="Times New Roman" pitchFamily="18" charset="0"/>
              </a:rPr>
              <a:t>Конкурс проводится в четыре этапа по схеме, включающие в себя:</a:t>
            </a:r>
          </a:p>
        </p:txBody>
      </p:sp>
      <p:graphicFrame>
        <p:nvGraphicFramePr>
          <p:cNvPr id="8" name="Объект 7"/>
          <p:cNvGraphicFramePr>
            <a:graphicFrameLocks noGrp="1"/>
          </p:cNvGraphicFramePr>
          <p:nvPr>
            <p:ph idx="1"/>
            <p:extLst>
              <p:ext uri="{D42A27DB-BD31-4B8C-83A1-F6EECF244321}">
                <p14:modId xmlns:p14="http://schemas.microsoft.com/office/powerpoint/2010/main" val="3001591299"/>
              </p:ext>
            </p:extLst>
          </p:nvPr>
        </p:nvGraphicFramePr>
        <p:xfrm>
          <a:off x="251520" y="1052736"/>
          <a:ext cx="8640959" cy="5587660"/>
        </p:xfrm>
        <a:graphic>
          <a:graphicData uri="http://schemas.openxmlformats.org/drawingml/2006/table">
            <a:tbl>
              <a:tblPr firstRow="1" bandRow="1">
                <a:tableStyleId>{5940675A-B579-460E-94D1-54222C63F5DA}</a:tableStyleId>
              </a:tblPr>
              <a:tblGrid>
                <a:gridCol w="1152128"/>
                <a:gridCol w="6120680"/>
                <a:gridCol w="1368151"/>
              </a:tblGrid>
              <a:tr h="386634">
                <a:tc>
                  <a:txBody>
                    <a:bodyPr/>
                    <a:lstStyle/>
                    <a:p>
                      <a:pPr algn="ctr">
                        <a:lnSpc>
                          <a:spcPct val="107000"/>
                        </a:lnSpc>
                        <a:spcAft>
                          <a:spcPts val="0"/>
                        </a:spcAft>
                      </a:pPr>
                      <a:r>
                        <a:rPr lang="ru-RU" sz="1600" b="1" dirty="0">
                          <a:effectLst/>
                          <a:latin typeface="Times New Roman" pitchFamily="18" charset="0"/>
                          <a:cs typeface="Times New Roman" pitchFamily="18" charset="0"/>
                        </a:rPr>
                        <a:t>Этапы</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Мероприятия</a:t>
                      </a:r>
                      <a:endParaRPr lang="ru-RU" sz="16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600" b="1" dirty="0">
                          <a:effectLst/>
                          <a:latin typeface="Times New Roman" pitchFamily="18" charset="0"/>
                          <a:cs typeface="Times New Roman" pitchFamily="18" charset="0"/>
                        </a:rPr>
                        <a:t>Срок</a:t>
                      </a:r>
                      <a:endParaRPr lang="ru-RU" sz="1600" b="1" dirty="0">
                        <a:effectLst/>
                        <a:latin typeface="Times New Roman" pitchFamily="18" charset="0"/>
                        <a:ea typeface="Times New Roman"/>
                        <a:cs typeface="Times New Roman" pitchFamily="18" charset="0"/>
                      </a:endParaRPr>
                    </a:p>
                  </a:txBody>
                  <a:tcPr marL="68580" marR="68580" marT="0" marB="0" anchor="ctr"/>
                </a:tc>
              </a:tr>
              <a:tr h="386634">
                <a:tc rowSpan="6">
                  <a:txBody>
                    <a:bodyPr/>
                    <a:lstStyle/>
                    <a:p>
                      <a:endParaRPr lang="ru-RU" sz="1400" kern="1200" dirty="0" smtClean="0">
                        <a:effectLst/>
                        <a:latin typeface="Times New Roman" pitchFamily="18" charset="0"/>
                        <a:cs typeface="Times New Roman" pitchFamily="18" charset="0"/>
                      </a:endParaRPr>
                    </a:p>
                    <a:p>
                      <a:endParaRPr lang="ru-RU" sz="1400" kern="1200" dirty="0" smtClean="0">
                        <a:effectLst/>
                        <a:latin typeface="Times New Roman" pitchFamily="18" charset="0"/>
                        <a:cs typeface="Times New Roman" pitchFamily="18" charset="0"/>
                      </a:endParaRPr>
                    </a:p>
                    <a:p>
                      <a:endParaRPr lang="ru-RU" sz="1400" kern="1200" dirty="0" smtClean="0">
                        <a:effectLst/>
                        <a:latin typeface="Times New Roman" pitchFamily="18" charset="0"/>
                        <a:cs typeface="Times New Roman" pitchFamily="18" charset="0"/>
                      </a:endParaRPr>
                    </a:p>
                    <a:p>
                      <a:endParaRPr lang="ru-RU" sz="1400" b="1" kern="1200" dirty="0" smtClean="0">
                        <a:solidFill>
                          <a:schemeClr val="tx1"/>
                        </a:solidFill>
                        <a:effectLst/>
                        <a:latin typeface="Times New Roman" pitchFamily="18" charset="0"/>
                        <a:ea typeface="+mn-ea"/>
                        <a:cs typeface="Times New Roman" pitchFamily="18" charset="0"/>
                      </a:endParaRPr>
                    </a:p>
                    <a:p>
                      <a:endParaRPr lang="ru-RU" sz="1400" b="1" kern="1200" dirty="0" smtClean="0">
                        <a:solidFill>
                          <a:schemeClr val="tx1"/>
                        </a:solidFill>
                        <a:effectLst/>
                        <a:latin typeface="Times New Roman" pitchFamily="18" charset="0"/>
                        <a:ea typeface="+mn-ea"/>
                        <a:cs typeface="Times New Roman" pitchFamily="18" charset="0"/>
                      </a:endParaRPr>
                    </a:p>
                    <a:p>
                      <a:endParaRPr lang="ru-RU" sz="1400" b="1" kern="1200" dirty="0" smtClean="0">
                        <a:solidFill>
                          <a:schemeClr val="tx1"/>
                        </a:solidFill>
                        <a:effectLst/>
                        <a:latin typeface="Times New Roman" pitchFamily="18" charset="0"/>
                        <a:ea typeface="+mn-ea"/>
                        <a:cs typeface="Times New Roman" pitchFamily="18" charset="0"/>
                      </a:endParaRPr>
                    </a:p>
                    <a:p>
                      <a:pPr algn="ctr"/>
                      <a:endParaRPr lang="en-US" sz="1400" b="1" kern="1200" dirty="0" smtClean="0">
                        <a:solidFill>
                          <a:schemeClr val="tx1"/>
                        </a:solidFill>
                        <a:effectLst/>
                        <a:latin typeface="Times New Roman" pitchFamily="18" charset="0"/>
                        <a:ea typeface="+mn-ea"/>
                        <a:cs typeface="Times New Roman" pitchFamily="18" charset="0"/>
                      </a:endParaRPr>
                    </a:p>
                    <a:p>
                      <a:pPr algn="ctr"/>
                      <a:r>
                        <a:rPr lang="ru-RU" sz="1400" b="1" kern="1200" dirty="0" smtClean="0">
                          <a:solidFill>
                            <a:schemeClr val="tx1"/>
                          </a:solidFill>
                          <a:effectLst/>
                          <a:latin typeface="Times New Roman" pitchFamily="18" charset="0"/>
                          <a:ea typeface="+mn-ea"/>
                          <a:cs typeface="Times New Roman" pitchFamily="18" charset="0"/>
                        </a:rPr>
                        <a:t>IV-этап.</a:t>
                      </a:r>
                      <a:endParaRPr lang="ru-RU" sz="1400" kern="1200" dirty="0" smtClean="0">
                        <a:solidFill>
                          <a:schemeClr val="tx1"/>
                        </a:solidFill>
                        <a:effectLst/>
                        <a:latin typeface="Times New Roman" pitchFamily="18" charset="0"/>
                        <a:ea typeface="+mn-ea"/>
                        <a:cs typeface="Times New Roman" pitchFamily="18" charset="0"/>
                      </a:endParaRPr>
                    </a:p>
                    <a:p>
                      <a:pPr algn="ctr"/>
                      <a:r>
                        <a:rPr lang="ru-RU" sz="1400" b="1" kern="1200" dirty="0" smtClean="0">
                          <a:solidFill>
                            <a:schemeClr val="tx1"/>
                          </a:solidFill>
                          <a:effectLst/>
                          <a:latin typeface="Times New Roman" pitchFamily="18" charset="0"/>
                          <a:ea typeface="+mn-ea"/>
                          <a:cs typeface="Times New Roman" pitchFamily="18" charset="0"/>
                        </a:rPr>
                        <a:t>Финал</a:t>
                      </a:r>
                      <a:endParaRPr lang="ru-RU" sz="1400" b="1" dirty="0">
                        <a:latin typeface="Times New Roman" pitchFamily="18" charset="0"/>
                        <a:cs typeface="Times New Roman" pitchFamily="18" charset="0"/>
                      </a:endParaRPr>
                    </a:p>
                  </a:txBody>
                  <a:tcPr/>
                </a:tc>
                <a:tc>
                  <a:txBody>
                    <a:bodyPr/>
                    <a:lstStyle/>
                    <a:p>
                      <a:pPr>
                        <a:lnSpc>
                          <a:spcPct val="107000"/>
                        </a:lnSpc>
                        <a:spcAft>
                          <a:spcPts val="0"/>
                        </a:spcAft>
                      </a:pPr>
                      <a:r>
                        <a:rPr lang="ru-RU" sz="1400" dirty="0">
                          <a:effectLst/>
                          <a:latin typeface="Times New Roman" pitchFamily="18" charset="0"/>
                          <a:ea typeface="Times New Roman"/>
                          <a:cs typeface="Times New Roman" pitchFamily="18" charset="0"/>
                        </a:rPr>
                        <a:t>Решение финалистами ситуационных задач в </a:t>
                      </a:r>
                      <a:r>
                        <a:rPr lang="ru-RU" sz="1400" dirty="0" smtClean="0">
                          <a:effectLst/>
                          <a:latin typeface="Times New Roman" pitchFamily="18" charset="0"/>
                          <a:ea typeface="Times New Roman"/>
                          <a:cs typeface="Times New Roman" pitchFamily="18" charset="0"/>
                        </a:rPr>
                        <a:t>группе</a:t>
                      </a:r>
                      <a:r>
                        <a:rPr lang="en-US" sz="1400" dirty="0" smtClean="0">
                          <a:effectLst/>
                          <a:latin typeface="Times New Roman" pitchFamily="18" charset="0"/>
                          <a:ea typeface="Times New Roman"/>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400">
                          <a:effectLst/>
                          <a:latin typeface="Times New Roman" pitchFamily="18" charset="0"/>
                          <a:ea typeface="Times New Roman"/>
                          <a:cs typeface="Times New Roman" pitchFamily="18" charset="0"/>
                        </a:rPr>
                        <a:t>с 25 февраля по 3 марта</a:t>
                      </a:r>
                    </a:p>
                  </a:txBody>
                  <a:tcPr marL="68580" marR="68580" marT="0" marB="0" anchor="ctr"/>
                </a:tc>
              </a:tr>
              <a:tr h="450868">
                <a:tc vMerge="1">
                  <a:txBody>
                    <a:bodyPr/>
                    <a:lstStyle/>
                    <a:p>
                      <a:endParaRPr lang="ru-RU" dirty="0"/>
                    </a:p>
                  </a:txBody>
                  <a:tcPr/>
                </a:tc>
                <a:tc>
                  <a:txBody>
                    <a:bodyPr/>
                    <a:lstStyle/>
                    <a:p>
                      <a:pPr>
                        <a:lnSpc>
                          <a:spcPct val="107000"/>
                        </a:lnSpc>
                        <a:spcAft>
                          <a:spcPts val="0"/>
                        </a:spcAft>
                      </a:pPr>
                      <a:r>
                        <a:rPr lang="ru-RU" sz="1400" dirty="0">
                          <a:effectLst/>
                          <a:latin typeface="Times New Roman" pitchFamily="18" charset="0"/>
                          <a:ea typeface="Times New Roman"/>
                          <a:cs typeface="Times New Roman" pitchFamily="18" charset="0"/>
                        </a:rPr>
                        <a:t>Индивидуальное собеседование финалистов с членами конкурсных комиссий по выбранной </a:t>
                      </a:r>
                      <a:r>
                        <a:rPr lang="ru-RU" sz="1400" dirty="0" smtClean="0">
                          <a:effectLst/>
                          <a:latin typeface="Times New Roman" pitchFamily="18" charset="0"/>
                          <a:ea typeface="Times New Roman"/>
                          <a:cs typeface="Times New Roman" pitchFamily="18" charset="0"/>
                        </a:rPr>
                        <a:t>номинации</a:t>
                      </a:r>
                      <a:r>
                        <a:rPr lang="en-US" sz="1400" dirty="0" smtClean="0">
                          <a:effectLst/>
                          <a:latin typeface="Times New Roman" pitchFamily="18" charset="0"/>
                          <a:ea typeface="Times New Roman"/>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400">
                          <a:effectLst/>
                          <a:latin typeface="Times New Roman" pitchFamily="18" charset="0"/>
                          <a:ea typeface="Times New Roman"/>
                          <a:cs typeface="Times New Roman" pitchFamily="18" charset="0"/>
                        </a:rPr>
                        <a:t>с 3 по 10 марта</a:t>
                      </a:r>
                    </a:p>
                  </a:txBody>
                  <a:tcPr marL="68580" marR="68580" marT="0" marB="0" anchor="ctr"/>
                </a:tc>
              </a:tr>
              <a:tr h="504056">
                <a:tc vMerge="1">
                  <a:txBody>
                    <a:bodyPr/>
                    <a:lstStyle/>
                    <a:p>
                      <a:endParaRPr lang="ru-RU" dirty="0"/>
                    </a:p>
                  </a:txBody>
                  <a:tcPr/>
                </a:tc>
                <a:tc>
                  <a:txBody>
                    <a:bodyPr/>
                    <a:lstStyle/>
                    <a:p>
                      <a:pPr>
                        <a:lnSpc>
                          <a:spcPct val="107000"/>
                        </a:lnSpc>
                        <a:spcAft>
                          <a:spcPts val="0"/>
                        </a:spcAft>
                      </a:pPr>
                      <a:r>
                        <a:rPr lang="ru-RU" sz="1400" dirty="0">
                          <a:effectLst/>
                          <a:latin typeface="Times New Roman" pitchFamily="18" charset="0"/>
                          <a:ea typeface="Times New Roman"/>
                          <a:cs typeface="Times New Roman" pitchFamily="18" charset="0"/>
                        </a:rPr>
                        <a:t>Определение победителей по каждой номинации конкурса (всего 50 человек)</a:t>
                      </a:r>
                    </a:p>
                  </a:txBody>
                  <a:tcPr marL="68580" marR="68580" marT="0" marB="0"/>
                </a:tc>
                <a:tc>
                  <a:txBody>
                    <a:bodyPr/>
                    <a:lstStyle/>
                    <a:p>
                      <a:pPr algn="ctr">
                        <a:lnSpc>
                          <a:spcPct val="107000"/>
                        </a:lnSpc>
                        <a:spcAft>
                          <a:spcPts val="0"/>
                        </a:spcAft>
                      </a:pPr>
                      <a:r>
                        <a:rPr lang="ru-RU" sz="1400" dirty="0">
                          <a:effectLst/>
                          <a:latin typeface="Times New Roman" pitchFamily="18" charset="0"/>
                          <a:ea typeface="Times New Roman"/>
                          <a:cs typeface="Times New Roman" pitchFamily="18" charset="0"/>
                        </a:rPr>
                        <a:t>10 марта</a:t>
                      </a:r>
                    </a:p>
                  </a:txBody>
                  <a:tcPr marL="68580" marR="68580" marT="0" marB="0" anchor="ctr"/>
                </a:tc>
              </a:tr>
              <a:tr h="816167">
                <a:tc vMerge="1">
                  <a:txBody>
                    <a:bodyPr/>
                    <a:lstStyle/>
                    <a:p>
                      <a:endParaRPr lang="ru-RU" sz="1800" b="1" dirty="0">
                        <a:latin typeface="Arial" pitchFamily="34" charset="0"/>
                        <a:cs typeface="Arial" pitchFamily="34" charset="0"/>
                      </a:endParaRPr>
                    </a:p>
                  </a:txBody>
                  <a:tcPr/>
                </a:tc>
                <a:tc>
                  <a:txBody>
                    <a:bodyPr/>
                    <a:lstStyle/>
                    <a:p>
                      <a:pPr>
                        <a:lnSpc>
                          <a:spcPct val="107000"/>
                        </a:lnSpc>
                        <a:spcAft>
                          <a:spcPts val="0"/>
                        </a:spcAft>
                      </a:pPr>
                      <a:r>
                        <a:rPr lang="ru-RU" sz="1400" dirty="0">
                          <a:effectLst/>
                          <a:latin typeface="Times New Roman" pitchFamily="18" charset="0"/>
                          <a:ea typeface="Times New Roman"/>
                          <a:cs typeface="Times New Roman" pitchFamily="18" charset="0"/>
                        </a:rPr>
                        <a:t>Размещение Республиканской комиссией на веб-портале результатов конкурса, а также информации о месте и времени награждения победителей и финалистов.</a:t>
                      </a:r>
                    </a:p>
                  </a:txBody>
                  <a:tcPr marL="68580" marR="68580" marT="0" marB="0"/>
                </a:tc>
                <a:tc>
                  <a:txBody>
                    <a:bodyPr/>
                    <a:lstStyle/>
                    <a:p>
                      <a:pPr algn="ctr">
                        <a:lnSpc>
                          <a:spcPct val="107000"/>
                        </a:lnSpc>
                        <a:spcAft>
                          <a:spcPts val="0"/>
                        </a:spcAft>
                      </a:pPr>
                      <a:r>
                        <a:rPr lang="ru-RU" sz="1400">
                          <a:effectLst/>
                          <a:latin typeface="Times New Roman" pitchFamily="18" charset="0"/>
                          <a:ea typeface="Times New Roman"/>
                          <a:cs typeface="Times New Roman" pitchFamily="18" charset="0"/>
                        </a:rPr>
                        <a:t>до 15 марта</a:t>
                      </a:r>
                    </a:p>
                  </a:txBody>
                  <a:tcPr marL="68580" marR="68580" marT="0" marB="0" anchor="ctr"/>
                </a:tc>
              </a:tr>
              <a:tr h="408084">
                <a:tc vMerge="1">
                  <a:txBody>
                    <a:bodyPr/>
                    <a:lstStyle/>
                    <a:p>
                      <a:endParaRPr lang="ru-RU" sz="1800" b="1" dirty="0">
                        <a:latin typeface="Arial" pitchFamily="34" charset="0"/>
                        <a:cs typeface="Arial" pitchFamily="34" charset="0"/>
                      </a:endParaRPr>
                    </a:p>
                  </a:txBody>
                  <a:tcPr/>
                </a:tc>
                <a:tc>
                  <a:txBody>
                    <a:bodyPr/>
                    <a:lstStyle/>
                    <a:p>
                      <a:pPr algn="just">
                        <a:lnSpc>
                          <a:spcPct val="107000"/>
                        </a:lnSpc>
                        <a:spcAft>
                          <a:spcPts val="0"/>
                        </a:spcAft>
                      </a:pPr>
                      <a:r>
                        <a:rPr lang="ru-RU" sz="1400" dirty="0">
                          <a:effectLst/>
                          <a:latin typeface="Times New Roman" pitchFamily="18" charset="0"/>
                          <a:ea typeface="Times New Roman"/>
                          <a:cs typeface="Times New Roman" pitchFamily="18" charset="0"/>
                        </a:rPr>
                        <a:t>Прохождение победителями конкурса обучения на трехмесячных курсах по «Президентской программе подготовки управленческих кадров» с участием руководителей профильных министерств, ведомств, крупных компаний, отечественных и зарубежных высококвалифицированных специалистов и ученых на базе Академии государственного управления при Президенте Республики Узбекистан и Научно-образовательного центра корпоративного управления, со стажировкой в профильных организациях развитых зарубежных стран по соответствующим </a:t>
                      </a:r>
                      <a:r>
                        <a:rPr lang="ru-RU" sz="1400" dirty="0" smtClean="0">
                          <a:effectLst/>
                          <a:latin typeface="Times New Roman" pitchFamily="18" charset="0"/>
                          <a:ea typeface="Times New Roman"/>
                          <a:cs typeface="Times New Roman" pitchFamily="18" charset="0"/>
                        </a:rPr>
                        <a:t>номинациям</a:t>
                      </a:r>
                      <a:r>
                        <a:rPr lang="en-US" sz="1400" dirty="0" smtClean="0">
                          <a:effectLst/>
                          <a:latin typeface="Times New Roman" pitchFamily="18" charset="0"/>
                          <a:ea typeface="Times New Roman"/>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400" dirty="0">
                          <a:effectLst/>
                          <a:latin typeface="Times New Roman" pitchFamily="18" charset="0"/>
                          <a:ea typeface="Times New Roman"/>
                          <a:cs typeface="Times New Roman" pitchFamily="18" charset="0"/>
                        </a:rPr>
                        <a:t>с 20 марта по 20 июня</a:t>
                      </a:r>
                    </a:p>
                  </a:txBody>
                  <a:tcPr marL="68580" marR="68580" marT="0" marB="0" anchor="ctr"/>
                </a:tc>
              </a:tr>
              <a:tr h="816167">
                <a:tc vMerge="1">
                  <a:txBody>
                    <a:bodyPr/>
                    <a:lstStyle/>
                    <a:p>
                      <a:endParaRPr lang="ru-RU" sz="1800" b="1" dirty="0">
                        <a:latin typeface="Arial" pitchFamily="34" charset="0"/>
                        <a:cs typeface="Arial" pitchFamily="34" charset="0"/>
                      </a:endParaRPr>
                    </a:p>
                  </a:txBody>
                  <a:tcPr/>
                </a:tc>
                <a:tc>
                  <a:txBody>
                    <a:bodyPr/>
                    <a:lstStyle/>
                    <a:p>
                      <a:pPr algn="just">
                        <a:lnSpc>
                          <a:spcPct val="107000"/>
                        </a:lnSpc>
                        <a:spcAft>
                          <a:spcPts val="0"/>
                        </a:spcAft>
                      </a:pPr>
                      <a:r>
                        <a:rPr lang="ru-RU" sz="1400" dirty="0">
                          <a:effectLst/>
                          <a:latin typeface="Times New Roman" pitchFamily="18" charset="0"/>
                          <a:ea typeface="Times New Roman"/>
                          <a:cs typeface="Times New Roman" pitchFamily="18" charset="0"/>
                        </a:rPr>
                        <a:t>Назначение победителей конкурса после прохождения трехмесячных курсов по «Президентской программе подготовки управленческих кадров» на руководящие должности в органах государственного и хозяйственного управления, органах исполнительной власти на местах, других государственных органах и организациях по соответствующим </a:t>
                      </a:r>
                      <a:r>
                        <a:rPr lang="ru-RU" sz="1400" dirty="0" smtClean="0">
                          <a:effectLst/>
                          <a:latin typeface="Times New Roman" pitchFamily="18" charset="0"/>
                          <a:ea typeface="Times New Roman"/>
                          <a:cs typeface="Times New Roman" pitchFamily="18" charset="0"/>
                        </a:rPr>
                        <a:t>направлениям</a:t>
                      </a:r>
                      <a:r>
                        <a:rPr lang="en-US" sz="1400" dirty="0" smtClean="0">
                          <a:effectLst/>
                          <a:latin typeface="Times New Roman" pitchFamily="18" charset="0"/>
                          <a:ea typeface="Times New Roman"/>
                          <a:cs typeface="Times New Roman" pitchFamily="18" charset="0"/>
                        </a:rPr>
                        <a:t>.</a:t>
                      </a:r>
                      <a:endParaRPr lang="ru-RU" sz="14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07000"/>
                        </a:lnSpc>
                        <a:spcAft>
                          <a:spcPts val="0"/>
                        </a:spcAft>
                      </a:pPr>
                      <a:r>
                        <a:rPr lang="ru-RU" sz="1400" dirty="0">
                          <a:effectLst/>
                          <a:latin typeface="Times New Roman" pitchFamily="18" charset="0"/>
                          <a:ea typeface="Times New Roman"/>
                          <a:cs typeface="Times New Roman" pitchFamily="18" charset="0"/>
                        </a:rPr>
                        <a:t>до 1 сентября</a:t>
                      </a:r>
                    </a:p>
                  </a:txBody>
                  <a:tcPr marL="68580" marR="68580" marT="0" marB="0" anchor="ctr"/>
                </a:tc>
              </a:tr>
            </a:tbl>
          </a:graphicData>
        </a:graphic>
      </p:graphicFrame>
    </p:spTree>
    <p:extLst>
      <p:ext uri="{BB962C8B-B14F-4D97-AF65-F5344CB8AC3E}">
        <p14:creationId xmlns:p14="http://schemas.microsoft.com/office/powerpoint/2010/main" val="986896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80728"/>
            <a:ext cx="8147248" cy="5145435"/>
          </a:xfrm>
        </p:spPr>
        <p:txBody>
          <a:bodyPr>
            <a:normAutofit fontScale="85000" lnSpcReduction="20000"/>
          </a:bodyPr>
          <a:lstStyle/>
          <a:p>
            <a:pPr marL="0" indent="0" algn="just">
              <a:buNone/>
            </a:pPr>
            <a:r>
              <a:rPr lang="ru-RU" dirty="0">
                <a:latin typeface="Times New Roman" pitchFamily="18" charset="0"/>
                <a:cs typeface="Times New Roman" pitchFamily="18" charset="0"/>
              </a:rPr>
              <a:t>Рабочими органами по организации и проведению конкурса являются </a:t>
            </a:r>
            <a:r>
              <a:rPr lang="ru-RU" b="1" dirty="0">
                <a:latin typeface="Times New Roman" pitchFamily="18" charset="0"/>
                <a:cs typeface="Times New Roman" pitchFamily="18" charset="0"/>
              </a:rPr>
              <a:t>конкурсные комиссии</a:t>
            </a:r>
            <a:r>
              <a:rPr lang="ru-RU" dirty="0">
                <a:latin typeface="Times New Roman" pitchFamily="18" charset="0"/>
                <a:cs typeface="Times New Roman" pitchFamily="18" charset="0"/>
              </a:rPr>
              <a:t>, создаваемые по каждой номинации.</a:t>
            </a:r>
          </a:p>
          <a:p>
            <a:pPr marL="0" indent="0" algn="just">
              <a:buNone/>
            </a:pPr>
            <a:endParaRPr lang="en-US"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Состав </a:t>
            </a:r>
            <a:r>
              <a:rPr lang="ru-RU" dirty="0">
                <a:latin typeface="Times New Roman" pitchFamily="18" charset="0"/>
                <a:cs typeface="Times New Roman" pitchFamily="18" charset="0"/>
              </a:rPr>
              <a:t>конкурсной комиссии формируется из числа специалистов профильных министерств, ведомств, а также независимых экспертов и утверждается Республиканской комиссией.</a:t>
            </a:r>
          </a:p>
          <a:p>
            <a:pPr marL="0" indent="0" algn="just">
              <a:buNone/>
            </a:pPr>
            <a:endParaRPr lang="en-US"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состав конкурсной комиссии входят председатель, заместитель председателя, секретарь, а также члены комиссии. Число членов конкурсной комиссии должно быть нечетным.</a:t>
            </a:r>
          </a:p>
          <a:p>
            <a:endParaRPr lang="ru-RU" dirty="0"/>
          </a:p>
        </p:txBody>
      </p:sp>
    </p:spTree>
    <p:extLst>
      <p:ext uri="{BB962C8B-B14F-4D97-AF65-F5344CB8AC3E}">
        <p14:creationId xmlns:p14="http://schemas.microsoft.com/office/powerpoint/2010/main" val="3424343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000" b="1" dirty="0">
                <a:solidFill>
                  <a:schemeClr val="tx2"/>
                </a:solidFill>
                <a:latin typeface="Times New Roman" pitchFamily="18" charset="0"/>
                <a:cs typeface="Times New Roman" pitchFamily="18" charset="0"/>
              </a:rPr>
              <a:t>Конкурсная комиссия</a:t>
            </a:r>
            <a:r>
              <a:rPr lang="ru-RU" sz="3000" b="1" dirty="0" smtClean="0">
                <a:solidFill>
                  <a:schemeClr val="tx2"/>
                </a:solidFill>
                <a:latin typeface="Times New Roman" pitchFamily="18" charset="0"/>
                <a:cs typeface="Times New Roman" pitchFamily="18" charset="0"/>
              </a:rPr>
              <a:t>:</a:t>
            </a:r>
            <a:endParaRPr lang="ru-RU" sz="3000" b="1" dirty="0">
              <a:solidFill>
                <a:schemeClr val="tx2"/>
              </a:solidFill>
              <a:latin typeface="Times New Roman" pitchFamily="18" charset="0"/>
              <a:cs typeface="Times New Roman" pitchFamily="18" charset="0"/>
            </a:endParaRPr>
          </a:p>
        </p:txBody>
      </p:sp>
      <p:sp>
        <p:nvSpPr>
          <p:cNvPr id="3" name="Объект 2"/>
          <p:cNvSpPr>
            <a:spLocks noGrp="1"/>
          </p:cNvSpPr>
          <p:nvPr>
            <p:ph idx="1"/>
          </p:nvPr>
        </p:nvSpPr>
        <p:spPr>
          <a:xfrm>
            <a:off x="395536" y="1124744"/>
            <a:ext cx="8352928" cy="5400600"/>
          </a:xfrm>
        </p:spPr>
        <p:txBody>
          <a:bodyPr>
            <a:normAutofit fontScale="55000" lnSpcReduction="20000"/>
          </a:bodyPr>
          <a:lstStyle/>
          <a:p>
            <a:pPr algn="just"/>
            <a:r>
              <a:rPr lang="ru-RU" sz="4000" dirty="0">
                <a:latin typeface="Times New Roman" pitchFamily="18" charset="0"/>
                <a:cs typeface="Times New Roman" pitchFamily="18" charset="0"/>
              </a:rPr>
              <a:t>координирует деятельность </a:t>
            </a:r>
            <a:r>
              <a:rPr lang="ru-RU" sz="4000" b="1" dirty="0">
                <a:latin typeface="Times New Roman" pitchFamily="18" charset="0"/>
                <a:cs typeface="Times New Roman" pitchFamily="18" charset="0"/>
              </a:rPr>
              <a:t>рабочих групп, созданных для изучения анкет участников</a:t>
            </a:r>
            <a:r>
              <a:rPr lang="ru-RU" sz="4000" dirty="0" smtClean="0">
                <a:latin typeface="Times New Roman" pitchFamily="18" charset="0"/>
                <a:cs typeface="Times New Roman" pitchFamily="18" charset="0"/>
              </a:rPr>
              <a:t>;</a:t>
            </a:r>
            <a:endParaRPr lang="en-US" sz="4000" dirty="0" smtClean="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r>
              <a:rPr lang="ru-RU" sz="4000" dirty="0" smtClean="0">
                <a:latin typeface="Times New Roman" pitchFamily="18" charset="0"/>
                <a:cs typeface="Times New Roman" pitchFamily="18" charset="0"/>
              </a:rPr>
              <a:t>принимает </a:t>
            </a:r>
            <a:r>
              <a:rPr lang="ru-RU" sz="4000" dirty="0">
                <a:latin typeface="Times New Roman" pitchFamily="18" charset="0"/>
                <a:cs typeface="Times New Roman" pitchFamily="18" charset="0"/>
              </a:rPr>
              <a:t>решение </a:t>
            </a:r>
            <a:r>
              <a:rPr lang="ru-RU" sz="4000" b="1" dirty="0">
                <a:latin typeface="Times New Roman" pitchFamily="18" charset="0"/>
                <a:cs typeface="Times New Roman" pitchFamily="18" charset="0"/>
              </a:rPr>
              <a:t>о допущении либо недопущении претендентов к участию в конкурсе</a:t>
            </a:r>
            <a:r>
              <a:rPr lang="ru-RU" sz="4000" dirty="0">
                <a:latin typeface="Times New Roman" pitchFamily="18" charset="0"/>
                <a:cs typeface="Times New Roman" pitchFamily="18" charset="0"/>
              </a:rPr>
              <a:t>;</a:t>
            </a:r>
          </a:p>
          <a:p>
            <a:pPr algn="just"/>
            <a:endParaRPr lang="en-US" sz="4000" dirty="0" smtClean="0">
              <a:latin typeface="Times New Roman" pitchFamily="18" charset="0"/>
              <a:cs typeface="Times New Roman" pitchFamily="18" charset="0"/>
            </a:endParaRPr>
          </a:p>
          <a:p>
            <a:pPr algn="just"/>
            <a:r>
              <a:rPr lang="ru-RU" sz="4000" dirty="0" smtClean="0">
                <a:latin typeface="Times New Roman" pitchFamily="18" charset="0"/>
                <a:cs typeface="Times New Roman" pitchFamily="18" charset="0"/>
              </a:rPr>
              <a:t>оценивает </a:t>
            </a:r>
            <a:r>
              <a:rPr lang="ru-RU" sz="4000" dirty="0">
                <a:latin typeface="Times New Roman" pitchFamily="18" charset="0"/>
                <a:cs typeface="Times New Roman" pitchFamily="18" charset="0"/>
              </a:rPr>
              <a:t>выполнение участниками конкурсных испытаний;</a:t>
            </a:r>
          </a:p>
          <a:p>
            <a:pPr algn="just"/>
            <a:endParaRPr lang="en-US" sz="4000" dirty="0" smtClean="0">
              <a:latin typeface="Times New Roman" pitchFamily="18" charset="0"/>
              <a:cs typeface="Times New Roman" pitchFamily="18" charset="0"/>
            </a:endParaRPr>
          </a:p>
          <a:p>
            <a:pPr algn="just"/>
            <a:r>
              <a:rPr lang="ru-RU" sz="4000" dirty="0" smtClean="0">
                <a:latin typeface="Times New Roman" pitchFamily="18" charset="0"/>
                <a:cs typeface="Times New Roman" pitchFamily="18" charset="0"/>
              </a:rPr>
              <a:t>принимает </a:t>
            </a:r>
            <a:r>
              <a:rPr lang="ru-RU" sz="4000" dirty="0">
                <a:latin typeface="Times New Roman" pitchFamily="18" charset="0"/>
                <a:cs typeface="Times New Roman" pitchFamily="18" charset="0"/>
              </a:rPr>
              <a:t>решение о допущении участников к очередным этапам конкурса, а также </a:t>
            </a:r>
            <a:r>
              <a:rPr lang="ru-RU" sz="4000" b="1" dirty="0">
                <a:latin typeface="Times New Roman" pitchFamily="18" charset="0"/>
                <a:cs typeface="Times New Roman" pitchFamily="18" charset="0"/>
              </a:rPr>
              <a:t>определении финалистов и победителей конкурса;</a:t>
            </a:r>
          </a:p>
          <a:p>
            <a:pPr algn="just"/>
            <a:endParaRPr lang="en-US" sz="4000" dirty="0" smtClean="0">
              <a:latin typeface="Times New Roman" pitchFamily="18" charset="0"/>
              <a:cs typeface="Times New Roman" pitchFamily="18" charset="0"/>
            </a:endParaRPr>
          </a:p>
          <a:p>
            <a:pPr algn="just"/>
            <a:r>
              <a:rPr lang="ru-RU" sz="4000" dirty="0" smtClean="0">
                <a:latin typeface="Times New Roman" pitchFamily="18" charset="0"/>
                <a:cs typeface="Times New Roman" pitchFamily="18" charset="0"/>
              </a:rPr>
              <a:t>вносит </a:t>
            </a:r>
            <a:r>
              <a:rPr lang="ru-RU" sz="4000" dirty="0">
                <a:latin typeface="Times New Roman" pitchFamily="18" charset="0"/>
                <a:cs typeface="Times New Roman" pitchFamily="18" charset="0"/>
              </a:rPr>
              <a:t>в Республиканскую комиссию представления о дисквалификации участников конкурса в случае выявления нарушений ими правил проведения конкурса, а также предложения по совершенствованию процедур проведения конкурсных испытаний.</a:t>
            </a:r>
          </a:p>
          <a:p>
            <a:endParaRPr lang="ru-RU" dirty="0"/>
          </a:p>
        </p:txBody>
      </p:sp>
    </p:spTree>
    <p:extLst>
      <p:ext uri="{BB962C8B-B14F-4D97-AF65-F5344CB8AC3E}">
        <p14:creationId xmlns:p14="http://schemas.microsoft.com/office/powerpoint/2010/main" val="2232273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956</Words>
  <Application>Microsoft Office PowerPoint</Application>
  <PresentationFormat>Экран (4:3)</PresentationFormat>
  <Paragraphs>166</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Постановление Президента  Республики Узбекистан   «О мерах по созданию современной системы  отбора на конкурсной основе перспективных управленческих кадров»  ПП-3755 от 30 мая 2018 года</vt:lpstr>
      <vt:lpstr>Основными задачами конкурса являются: </vt:lpstr>
      <vt:lpstr>Конкурс организуется каждые 3 года по cледующим номинациям: </vt:lpstr>
      <vt:lpstr>Конкурс проводится в четыре этапа по схеме, включающие в себя:</vt:lpstr>
      <vt:lpstr>Конкурс проводится в четыре этапа по схеме, включающие в себя:</vt:lpstr>
      <vt:lpstr>Конкурс проводится в четыре этапа по схеме, включающие в себя:</vt:lpstr>
      <vt:lpstr>Конкурс проводится в четыре этапа по схеме, включающие в себя:</vt:lpstr>
      <vt:lpstr>Презентация PowerPoint</vt:lpstr>
      <vt:lpstr>Конкурсная комиссия:</vt:lpstr>
      <vt:lpstr>   Заседание конкурсной комиссии считается правомочным, если на нем присутствует не менее двух третей от общего числа ее членов.      Решения конкурсной комиссии принимаются простым большинством голосов ее членов. При равенстве голосов решающим является голос председателя.     Решения конкурсной комиссии оформляются протоколами, которые составляются в двух экземплярах и подписываются всеми членами комиссии, принимавшими участие в заседании.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Эльмира И. Баситханова</cp:lastModifiedBy>
  <cp:revision>14</cp:revision>
  <cp:lastPrinted>2018-08-25T11:38:07Z</cp:lastPrinted>
  <dcterms:created xsi:type="dcterms:W3CDTF">2018-08-25T07:37:12Z</dcterms:created>
  <dcterms:modified xsi:type="dcterms:W3CDTF">2018-08-28T08:16:29Z</dcterms:modified>
</cp:coreProperties>
</file>