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embeddedFontLst>
    <p:embeddedFont>
      <p:font typeface="TQWRQI+Arial-BoldMT"/>
      <p:regular r:id="rId22"/>
    </p:embeddedFont>
    <p:embeddedFont>
      <p:font typeface="GUUUES+ArialMT"/>
      <p:regular r:id="rId23"/>
    </p:embeddedFont>
    <p:embeddedFont>
      <p:font typeface="QKABTQ+Calibri-Light,Bold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24" Type="http://schemas.openxmlformats.org/officeDocument/2006/relationships/font" Target="fonts/font3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hyperlink" Target="https://lex.uz/docs/-http:/cli.lex.uz/ld/lps/doc/5899498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28386" y="2059215"/>
            <a:ext cx="3667125" cy="64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Xotin-qizlarga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386" y="2717583"/>
            <a:ext cx="6273181" cy="1964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ko‘rsatiladigan</a:t>
            </a:r>
            <a:r>
              <a:rPr dirty="0" sz="4800" spc="-1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tazyiq</a:t>
            </a:r>
            <a:r>
              <a:rPr dirty="0" sz="4800" spc="-1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va</a:t>
            </a:r>
          </a:p>
          <a:p>
            <a:pPr marL="0" marR="0">
              <a:lnSpc>
                <a:spcPts val="4800"/>
              </a:lnSpc>
              <a:spcBef>
                <a:spcPts val="383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  <a:r>
              <a:rPr dirty="0" sz="4800" spc="-11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holatlari</a:t>
            </a:r>
            <a:r>
              <a:rPr dirty="0" sz="4800" spc="-1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va</a:t>
            </a:r>
          </a:p>
          <a:p>
            <a:pPr marL="0" marR="0">
              <a:lnSpc>
                <a:spcPts val="4800"/>
              </a:lnSpc>
              <a:spcBef>
                <a:spcPts val="383"/>
              </a:spcBef>
              <a:spcAft>
                <a:spcPts val="0"/>
              </a:spcAft>
            </a:pP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ulardan</a:t>
            </a:r>
            <a:r>
              <a:rPr dirty="0" sz="4800" spc="-1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000000"/>
                </a:solidFill>
                <a:latin typeface="Calibri"/>
                <a:cs typeface="Calibri"/>
              </a:rPr>
              <a:t>himoyalanish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95239" y="777787"/>
            <a:ext cx="410462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QKABTQ+Calibri-Light,Bold"/>
                <a:cs typeface="QKABTQ+Calibri-Light,Bold"/>
              </a:rPr>
              <a:t>Zo’ravonlik</a:t>
            </a:r>
            <a:r>
              <a:rPr dirty="0" sz="4400" spc="-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QKABTQ+Calibri-Light,Bold"/>
                <a:cs typeface="QKABTQ+Calibri-Light,Bold"/>
              </a:rPr>
              <a:t>turlari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1479" y="2181222"/>
            <a:ext cx="1542454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jinsiy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93628" y="3007061"/>
            <a:ext cx="1542454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812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jismoniy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1500" y="4661714"/>
            <a:ext cx="258953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ruhiy</a:t>
            </a:r>
            <a:r>
              <a:rPr dirty="0" sz="2400" spc="-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  <a:r>
              <a:rPr dirty="0" sz="2400" spc="-20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24401" y="5079727"/>
            <a:ext cx="1867224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iqtisodiy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  <a:r>
              <a:rPr dirty="0" sz="2400" spc="-2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—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426" y="920901"/>
            <a:ext cx="3535702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QKABTQ+Calibri-Light,Bold"/>
                <a:cs typeface="QKABTQ+Calibri-Light,Bold"/>
              </a:rPr>
              <a:t>Jinsiy</a:t>
            </a:r>
            <a:r>
              <a:rPr dirty="0" sz="40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000000"/>
                </a:solidFill>
                <a:latin typeface="QKABTQ+Calibri-Light,Bold"/>
                <a:cs typeface="QKABTQ+Calibri-Light,Bold"/>
              </a:rPr>
              <a:t>zo‘ravonlik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928" y="1889915"/>
            <a:ext cx="7370486" cy="3466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365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Xotin-qizlarga</a:t>
            </a:r>
            <a:r>
              <a:rPr dirty="0" sz="2800" spc="29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nisbatan</a:t>
            </a:r>
            <a:r>
              <a:rPr dirty="0" sz="2800" spc="30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ularning</a:t>
            </a:r>
            <a:r>
              <a:rPr dirty="0" sz="2800" spc="30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roziligisiz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shahvoniy</a:t>
            </a:r>
            <a:r>
              <a:rPr dirty="0" sz="28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xususiyatga</a:t>
            </a:r>
            <a:r>
              <a:rPr dirty="0" sz="2800" spc="-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ega</a:t>
            </a:r>
            <a:r>
              <a:rPr dirty="0" sz="28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harakatlarni</a:t>
            </a:r>
            <a:r>
              <a:rPr dirty="0" sz="2800" spc="-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sodir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etish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orqali</a:t>
            </a:r>
            <a:r>
              <a:rPr dirty="0" sz="28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jinsiy</a:t>
            </a:r>
            <a:r>
              <a:rPr dirty="0" sz="28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daxlsizlikka</a:t>
            </a:r>
            <a:r>
              <a:rPr dirty="0" sz="28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va</a:t>
            </a:r>
            <a:r>
              <a:rPr dirty="0" sz="28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jinsiy</a:t>
            </a:r>
            <a:r>
              <a:rPr dirty="0" sz="28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erkinlikka</a:t>
            </a:r>
            <a:r>
              <a:rPr dirty="0" sz="28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tajovuz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qiladigan</a:t>
            </a:r>
            <a:r>
              <a:rPr dirty="0" sz="2800" spc="10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  <a:r>
              <a:rPr dirty="0" sz="2800" spc="9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shakli,</a:t>
            </a:r>
            <a:r>
              <a:rPr dirty="0" sz="2800" spc="1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shuningdek</a:t>
            </a:r>
            <a:r>
              <a:rPr dirty="0" sz="2800" spc="1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zo‘rlik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ishlatish</a:t>
            </a:r>
            <a:r>
              <a:rPr dirty="0" sz="28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yoki</a:t>
            </a:r>
            <a:r>
              <a:rPr dirty="0" sz="2800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zo‘rlik</a:t>
            </a:r>
            <a:r>
              <a:rPr dirty="0" sz="28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ishlatish</a:t>
            </a:r>
            <a:r>
              <a:rPr dirty="0" sz="28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bilan</a:t>
            </a:r>
            <a:r>
              <a:rPr dirty="0" sz="28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tahdid</a:t>
            </a:r>
            <a:r>
              <a:rPr dirty="0" sz="2800" spc="5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qilish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yoxud</a:t>
            </a:r>
            <a:r>
              <a:rPr dirty="0" sz="28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ayol</a:t>
            </a:r>
            <a:r>
              <a:rPr dirty="0" sz="28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jinsidagi</a:t>
            </a:r>
            <a:r>
              <a:rPr dirty="0" sz="28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voyaga</a:t>
            </a:r>
            <a:r>
              <a:rPr dirty="0" sz="28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yetmagan</a:t>
            </a:r>
            <a:r>
              <a:rPr dirty="0" sz="28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shaxslarga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nisbatan</a:t>
            </a:r>
            <a:r>
              <a:rPr dirty="0" sz="2800" spc="10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axloqsiz</a:t>
            </a:r>
            <a:r>
              <a:rPr dirty="0" sz="2800" spc="10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harakatlar</a:t>
            </a:r>
            <a:r>
              <a:rPr dirty="0" sz="2800" spc="9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sodir</a:t>
            </a:r>
            <a:r>
              <a:rPr dirty="0" sz="2800" spc="10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etish</a:t>
            </a:r>
            <a:r>
              <a:rPr dirty="0" sz="2800" spc="10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orqali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uchinchi</a:t>
            </a:r>
            <a:r>
              <a:rPr dirty="0" sz="2800" spc="2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shaxs</a:t>
            </a:r>
            <a:r>
              <a:rPr dirty="0" sz="2800" spc="2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bilan</a:t>
            </a:r>
            <a:r>
              <a:rPr dirty="0" sz="2800" spc="2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jinsiy</a:t>
            </a:r>
            <a:r>
              <a:rPr dirty="0" sz="2800" spc="2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aloqa</a:t>
            </a:r>
            <a:r>
              <a:rPr dirty="0" sz="2800" spc="2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qilishga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majburlash;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426" y="898163"/>
            <a:ext cx="482497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Jismoniy</a:t>
            </a:r>
            <a:r>
              <a:rPr dirty="0" sz="4400" spc="-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928" y="1856631"/>
            <a:ext cx="7420863" cy="3807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365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Xotin-qizlarga</a:t>
            </a:r>
            <a:r>
              <a:rPr dirty="0" sz="2800" spc="-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nisbatan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og‘irligi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turli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darajada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bo‘lgan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jarohatlari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yetkazish,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xavf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ostida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qoldirish,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hayoti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xavf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ostida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qolgan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shaxsga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yordam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ko‘rsatmaslik,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xususiyatiga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ega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boshqa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huquqbuzarliklar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sodir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etish,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jismoniy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ta’sir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o‘tkazish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yoki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bunday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ta’sir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o‘tkazishning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o‘zga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choralarini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qo‘llash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tahdid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qilish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orqali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xotin-qizlarning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hayoti,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sog‘lig‘i,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erkinligi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hamda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qonun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himoya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qilinadigan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boshqa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huquqlari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va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erkinliklariga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tajovuz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qiladigan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</a:p>
          <a:p>
            <a:pPr marL="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shakli;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426" y="898163"/>
            <a:ext cx="4824328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Iqtisodiy</a:t>
            </a:r>
            <a:r>
              <a:rPr dirty="0" sz="4400" spc="-1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707" y="1932577"/>
            <a:ext cx="7498576" cy="2697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962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Xotin-qizlarga</a:t>
            </a:r>
            <a:r>
              <a:rPr dirty="0" sz="2800" spc="-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nisbatan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turmushda,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ish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joylarida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va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boshqa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joylarda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amalga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oshirilgan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shakli,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xotin-qizlarning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normal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yashash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va</a:t>
            </a:r>
            <a:r>
              <a:rPr dirty="0" sz="28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kamol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topish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uchun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oziq-ovqat,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uy-joy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hamda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boshqa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zarur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shart-sharoitlar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ta’minlanishga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bo‘lgan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huquqini,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mulk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huquqini,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ta’lim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olish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hamda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mehnatga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oid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huquqini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amalga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oshirishni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8707" y="4620914"/>
            <a:ext cx="718210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cheklashga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olib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keladigan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harakat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(harakatsizlik);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426" y="898163"/>
            <a:ext cx="394785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QKABTQ+Calibri-Light,Bold"/>
                <a:cs typeface="QKABTQ+Calibri-Light,Bold"/>
              </a:rPr>
              <a:t>Ruhiy</a:t>
            </a:r>
            <a:r>
              <a:rPr dirty="0" sz="4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000000"/>
                </a:solidFill>
                <a:latin typeface="QKABTQ+Calibri-Light,Bold"/>
                <a:cs typeface="QKABTQ+Calibri-Light,Bold"/>
              </a:rPr>
              <a:t>zo‘ravonlik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928" y="1889915"/>
            <a:ext cx="7392198" cy="3850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962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Xotin-qizlarni</a:t>
            </a:r>
            <a:r>
              <a:rPr dirty="0" sz="2800" spc="-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haqoratlash,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ularga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tuhmat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qilish,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tahdid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qilish,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ularning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sha’nini,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qadr-qimmatini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kamsitish,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shuningdek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ularning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xohish-irodasini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cheklashga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qaratilgan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boshqa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harakatlarda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ifodalanadigan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shakli,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shu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jumladan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reproduktiv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sohada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nazorat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qilish,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tazyiq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va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zo‘ravonlikdan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jabrlanuvchida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o‘z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xavfsizligi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uchun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xavotir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uyg‘otgan,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o‘zini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himoya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qila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olmaslikka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olib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kelgan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yoki</a:t>
            </a:r>
            <a:r>
              <a:rPr dirty="0" sz="28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ruhiy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sog‘lig‘iga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zarar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yetkazgan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harakat</a:t>
            </a:r>
            <a:r>
              <a:rPr dirty="0" sz="28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(harakatsizlik);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2440" y="646581"/>
            <a:ext cx="6077576" cy="1094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QKABTQ+Calibri-Light,Bold"/>
                <a:cs typeface="QKABTQ+Calibri-Light,Bold"/>
              </a:rPr>
              <a:t>Xotin-qizlarni</a:t>
            </a:r>
            <a:r>
              <a:rPr dirty="0" sz="40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2191c9"/>
                </a:solidFill>
                <a:latin typeface="QKABTQ+Calibri-Light,Bold"/>
                <a:cs typeface="QKABTQ+Calibri-Light,Bold"/>
              </a:rPr>
              <a:t>ijtimoiy</a:t>
            </a:r>
            <a:r>
              <a:rPr dirty="0" sz="4000" spc="-97">
                <a:solidFill>
                  <a:srgbClr val="2191c9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2191c9"/>
                </a:solidFill>
                <a:latin typeface="QKABTQ+Calibri-Light,Bold"/>
                <a:cs typeface="QKABTQ+Calibri-Light,Bold"/>
              </a:rPr>
              <a:t>himoya</a:t>
            </a:r>
          </a:p>
          <a:p>
            <a:pPr marL="0" marR="0">
              <a:lnSpc>
                <a:spcPts val="40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4000">
                <a:solidFill>
                  <a:srgbClr val="2191c9"/>
                </a:solidFill>
                <a:latin typeface="QKABTQ+Calibri-Light,Bold"/>
                <a:cs typeface="QKABTQ+Calibri-Light,Bold"/>
              </a:rPr>
              <a:t>qilish</a:t>
            </a:r>
            <a:r>
              <a:rPr dirty="0" sz="4000" spc="-94">
                <a:solidFill>
                  <a:srgbClr val="2191c9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2191c9"/>
                </a:solidFill>
                <a:latin typeface="QKABTQ+Calibri-Light,Bold"/>
                <a:cs typeface="QKABTQ+Calibri-Light,Bold"/>
              </a:rPr>
              <a:t>tartibi</a:t>
            </a:r>
            <a:r>
              <a:rPr dirty="0" sz="4000" spc="-95">
                <a:solidFill>
                  <a:srgbClr val="2191c9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2191c9"/>
                </a:solidFill>
                <a:latin typeface="QKABTQ+Calibri-Light,Bold"/>
                <a:cs typeface="QKABTQ+Calibri-Light,Bold"/>
              </a:rPr>
              <a:t>qanday</a:t>
            </a:r>
            <a:r>
              <a:rPr dirty="0" sz="4000" spc="-97">
                <a:solidFill>
                  <a:srgbClr val="2191c9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2191c9"/>
                </a:solidFill>
                <a:latin typeface="QKABTQ+Calibri-Light,Bold"/>
                <a:cs typeface="QKABTQ+Calibri-Light,Bold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780" y="2712492"/>
            <a:ext cx="2489187" cy="1390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Ijtimoiy</a:t>
            </a:r>
            <a:r>
              <a:rPr dirty="0" sz="1800" spc="54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yordamga</a:t>
            </a:r>
            <a:r>
              <a:rPr dirty="0" sz="1800" spc="47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yoki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tibbiy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himoyaga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muhtoj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bo`lgan,</a:t>
            </a:r>
            <a:r>
              <a:rPr dirty="0" sz="1800" spc="46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boquvchisini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yo`qotgan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xotin-qizlar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“Ayollar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daftari”ga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66796" y="2747409"/>
            <a:ext cx="2413289" cy="1665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Bundan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tashqari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“Ayollar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daftari”ga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kiritilgan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xotin-qizlarga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turar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joy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ijara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kompensasiyasi</a:t>
            </a:r>
            <a:r>
              <a:rPr dirty="0" sz="1800" spc="47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to`lab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beriladi.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7780" y="4084092"/>
            <a:ext cx="137197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kiritilmoqda.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2110" y="4704084"/>
            <a:ext cx="3480393" cy="1665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Ushbu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daftarga</a:t>
            </a:r>
            <a:r>
              <a:rPr dirty="0" sz="1800" spc="548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kiritilgan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va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tadbirkorlik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bilan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shug`ullanish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istagida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bo`lgan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xotin-qizlarga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6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oygacha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imtiyozli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davr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bilan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3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yildan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ko`p</a:t>
            </a:r>
            <a:r>
              <a:rPr dirty="0" sz="1800" spc="47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bo`lmagan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muddatda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kreditlar</a:t>
            </a:r>
            <a:r>
              <a:rPr dirty="0" sz="1800" spc="49">
                <a:solidFill>
                  <a:srgbClr val="21252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12529"/>
                </a:solidFill>
                <a:latin typeface="GUUUES+ArialMT"/>
                <a:cs typeface="GUUUES+ArialMT"/>
              </a:rPr>
              <a:t>ajratiladi.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25805" y="2119628"/>
            <a:ext cx="2772519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2191c9"/>
                </a:solidFill>
                <a:latin typeface="QKABTQ+Calibri-Light,Bold"/>
                <a:cs typeface="QKABTQ+Calibri-Light,Bold"/>
              </a:rPr>
              <a:t>Rahmat!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97440" y="205060"/>
            <a:ext cx="2919107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O‘zbekiston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Respublikasi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Prezidentining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2022-yil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7-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martdagi</a:t>
            </a:r>
            <a:r>
              <a:rPr dirty="0" sz="1800" spc="52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PF-87-son</a:t>
            </a:r>
            <a:r>
              <a:rPr dirty="0" sz="1800" spc="555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u="sng">
                <a:solidFill>
                  <a:srgbClr val="ffffff"/>
                </a:solidFill>
                <a:latin typeface="GUUUES+ArialMT"/>
                <a:cs typeface="GUUUES+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3933" y="1915060"/>
            <a:ext cx="958165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2022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—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2026-yillarda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xotin-qizlarning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mamlakat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iqtisodiy,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siyosiy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va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ijtimoiy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hayotining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0649" y="2189380"/>
            <a:ext cx="511305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barcha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jabhalarida</a:t>
            </a:r>
            <a:r>
              <a:rPr dirty="0" sz="1800" spc="49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faolligini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oshirish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bo‘yicha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0849" y="2539900"/>
            <a:ext cx="191585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MILLIY</a:t>
            </a:r>
            <a:r>
              <a:rPr dirty="0" sz="1800" spc="47" b="1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80"/>
                </a:solidFill>
                <a:latin typeface="TQWRQI+Arial-BoldMT"/>
                <a:cs typeface="TQWRQI+Arial-BoldMT"/>
              </a:rPr>
              <a:t>DASTUR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440" y="2814220"/>
            <a:ext cx="10274757" cy="27623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O‘zbekistonda</a:t>
            </a:r>
            <a:r>
              <a:rPr dirty="0" sz="1800" spc="2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“2030-yilgacha</a:t>
            </a:r>
            <a:r>
              <a:rPr dirty="0" sz="1800" spc="2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bo‘lgan</a:t>
            </a:r>
            <a:r>
              <a:rPr dirty="0" sz="1800" spc="2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davrda</a:t>
            </a:r>
            <a:r>
              <a:rPr dirty="0" sz="1800" spc="2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barqaror</a:t>
            </a:r>
            <a:r>
              <a:rPr dirty="0" sz="1800" spc="21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rivojlanish</a:t>
            </a:r>
            <a:r>
              <a:rPr dirty="0" sz="1800" spc="22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sohasidagi</a:t>
            </a:r>
            <a:r>
              <a:rPr dirty="0" sz="1800" spc="22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Milliy</a:t>
            </a:r>
            <a:r>
              <a:rPr dirty="0" sz="1800" spc="21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maqsad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  <a:r>
              <a:rPr dirty="0" sz="1800" spc="36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vazifalar”</a:t>
            </a:r>
            <a:r>
              <a:rPr dirty="0" sz="1800" spc="3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doirasida</a:t>
            </a:r>
            <a:r>
              <a:rPr dirty="0" sz="1800" spc="37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ustuvor</a:t>
            </a:r>
            <a:r>
              <a:rPr dirty="0" sz="1800" spc="3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maqsadlardan</a:t>
            </a:r>
            <a:r>
              <a:rPr dirty="0" sz="1800" spc="3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biri</a:t>
            </a:r>
            <a:r>
              <a:rPr dirty="0" sz="1800" spc="3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sifatida</a:t>
            </a:r>
            <a:r>
              <a:rPr dirty="0" sz="1800" spc="3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“Gender</a:t>
            </a:r>
            <a:r>
              <a:rPr dirty="0" sz="1800" spc="37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tenglikni</a:t>
            </a:r>
            <a:r>
              <a:rPr dirty="0" sz="1800" spc="37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ta’minlash</a:t>
            </a:r>
            <a:r>
              <a:rPr dirty="0" sz="1800" spc="3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barcha</a:t>
            </a:r>
            <a:r>
              <a:rPr dirty="0" sz="1800" spc="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xotin-qizlarning</a:t>
            </a:r>
            <a:r>
              <a:rPr dirty="0" sz="1800" spc="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huquq</a:t>
            </a:r>
            <a:r>
              <a:rPr dirty="0" sz="1800" spc="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  <a:r>
              <a:rPr dirty="0" sz="1800" spc="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imkoniyatlarini</a:t>
            </a:r>
            <a:r>
              <a:rPr dirty="0" sz="1800" spc="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kengaytirish”</a:t>
            </a:r>
            <a:r>
              <a:rPr dirty="0" sz="1800" spc="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belgilangan.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Ushbu</a:t>
            </a:r>
            <a:r>
              <a:rPr dirty="0" sz="1800" spc="8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maqsadga</a:t>
            </a:r>
            <a:r>
              <a:rPr dirty="0" sz="1800" spc="81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erishish</a:t>
            </a:r>
            <a:r>
              <a:rPr dirty="0" sz="1800" spc="81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uchun</a:t>
            </a:r>
            <a:r>
              <a:rPr dirty="0" sz="1800" spc="8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xotin-qizlarning</a:t>
            </a:r>
            <a:r>
              <a:rPr dirty="0" sz="1800" spc="83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o‘z</a:t>
            </a:r>
            <a:r>
              <a:rPr dirty="0" sz="1800" spc="8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huquq</a:t>
            </a:r>
            <a:r>
              <a:rPr dirty="0" sz="1800" spc="8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  <a:r>
              <a:rPr dirty="0" sz="1800" spc="81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manfaatlarini</a:t>
            </a:r>
            <a:r>
              <a:rPr dirty="0" sz="1800" spc="8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ijtimoiy-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iqtisodiy</a:t>
            </a:r>
            <a:r>
              <a:rPr dirty="0" sz="1800" spc="1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sohada</a:t>
            </a:r>
            <a:r>
              <a:rPr dirty="0" sz="1800" spc="15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amalga</a:t>
            </a:r>
            <a:r>
              <a:rPr dirty="0" sz="1800" spc="1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oshirishida</a:t>
            </a:r>
            <a:r>
              <a:rPr dirty="0" sz="1800" spc="1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ularni</a:t>
            </a:r>
            <a:r>
              <a:rPr dirty="0" sz="1800" spc="1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qo‘llab-quvvatlashni</a:t>
            </a:r>
            <a:r>
              <a:rPr dirty="0" sz="1800" spc="1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nazarda</a:t>
            </a:r>
            <a:r>
              <a:rPr dirty="0" sz="1800" spc="1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tutuvchi</a:t>
            </a:r>
            <a:r>
              <a:rPr dirty="0" sz="1800" spc="1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dasturlarni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kengaytirish</a:t>
            </a:r>
            <a:r>
              <a:rPr dirty="0" sz="1800" spc="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talab</a:t>
            </a:r>
            <a:r>
              <a:rPr dirty="0" sz="1800" spc="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etiladi.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2022</a:t>
            </a:r>
            <a:r>
              <a:rPr dirty="0" sz="1800" spc="6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—</a:t>
            </a:r>
            <a:r>
              <a:rPr dirty="0" sz="1800" spc="6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2026-yillarda</a:t>
            </a:r>
            <a:r>
              <a:rPr dirty="0" sz="1800" spc="6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xotin-qizlarning</a:t>
            </a:r>
            <a:r>
              <a:rPr dirty="0" sz="1800" spc="68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mamlakat</a:t>
            </a:r>
            <a:r>
              <a:rPr dirty="0" sz="1800" spc="66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iqtisodiy,</a:t>
            </a:r>
            <a:r>
              <a:rPr dirty="0" sz="1800" spc="54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siyosiy</a:t>
            </a:r>
            <a:r>
              <a:rPr dirty="0" sz="1800" spc="66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  <a:r>
              <a:rPr dirty="0" sz="1800" spc="66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ijtimoiy</a:t>
            </a:r>
            <a:r>
              <a:rPr dirty="0" sz="1800" spc="6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hayotining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barcha</a:t>
            </a:r>
            <a:r>
              <a:rPr dirty="0" sz="1800" spc="68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jabhalarida</a:t>
            </a:r>
            <a:r>
              <a:rPr dirty="0" sz="1800" spc="68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faolligini</a:t>
            </a:r>
            <a:r>
              <a:rPr dirty="0" sz="1800" spc="6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oshirish</a:t>
            </a:r>
            <a:r>
              <a:rPr dirty="0" sz="1800" spc="6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bo‘yicha</a:t>
            </a:r>
            <a:r>
              <a:rPr dirty="0" sz="1800" spc="6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Milliy</a:t>
            </a:r>
            <a:r>
              <a:rPr dirty="0" sz="1800" spc="6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dastur</a:t>
            </a:r>
            <a:r>
              <a:rPr dirty="0" sz="1800" spc="68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(keyingi</a:t>
            </a:r>
            <a:r>
              <a:rPr dirty="0" sz="1800" spc="68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o‘rinlarda</a:t>
            </a:r>
            <a:r>
              <a:rPr dirty="0" sz="1800" spc="68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—</a:t>
            </a:r>
            <a:r>
              <a:rPr dirty="0" sz="1800" spc="68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Milliy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dastur)</a:t>
            </a:r>
            <a:r>
              <a:rPr dirty="0" sz="1800" spc="39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xotin-qizlarni</a:t>
            </a:r>
            <a:r>
              <a:rPr dirty="0" sz="1800" spc="40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qo‘llab-quvvatlash</a:t>
            </a:r>
            <a:r>
              <a:rPr dirty="0" sz="1800" spc="40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bo‘yicha</a:t>
            </a:r>
            <a:r>
              <a:rPr dirty="0" sz="1800" spc="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davlat</a:t>
            </a:r>
            <a:r>
              <a:rPr dirty="0" sz="1800" spc="39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siyosatining</a:t>
            </a:r>
            <a:r>
              <a:rPr dirty="0" sz="1800" spc="40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asosiy</a:t>
            </a:r>
            <a:r>
              <a:rPr dirty="0" sz="1800" spc="3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yo‘nalishlarini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QWRQI+Arial-BoldMT"/>
                <a:cs typeface="TQWRQI+Arial-BoldMT"/>
              </a:rPr>
              <a:t>belgilaydi.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7439" y="232239"/>
            <a:ext cx="308715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2022-yil</a:t>
            </a:r>
            <a:r>
              <a:rPr dirty="0" sz="1800" spc="-56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1-sentabrdan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boshlab: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7439" y="506559"/>
            <a:ext cx="5973391" cy="1363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budjet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tashkilotlaridan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tashqari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barcha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yuridik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shaxslarda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oxirgi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6</a:t>
            </a:r>
            <a:r>
              <a:rPr dirty="0" sz="1800" spc="-44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oy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davomida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uzluksiz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ish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stajiga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ega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bo‘lgan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ayollarga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har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oy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uchun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minimal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iste’mol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xarajatlari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miqdoridan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kelib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chiqqan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holda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Davlat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budjeti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mablag‘lari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hisobidan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homiladorlik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va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tug‘ish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nafaqasi</a:t>
            </a:r>
            <a:r>
              <a:rPr dirty="0" sz="1800" spc="-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91424"/>
                </a:solidFill>
                <a:latin typeface="Calibri"/>
                <a:cs typeface="Calibri"/>
              </a:rPr>
              <a:t>to‘lanadi;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67439" y="2270607"/>
            <a:ext cx="6472041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Xotin-qizlarga</a:t>
            </a:r>
            <a:r>
              <a:rPr dirty="0" sz="1600" spc="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olishlari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uchun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yanada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qulay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shart-sharoitlar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67439" y="2514448"/>
            <a:ext cx="7270731" cy="1728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yaratish,</a:t>
            </a:r>
            <a:r>
              <a:rPr dirty="0" sz="1600" spc="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ularning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ilmiy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salohiyati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malakasini</a:t>
            </a:r>
            <a:r>
              <a:rPr dirty="0" sz="1600" spc="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tizimli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oshirib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borishni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qo‘llab-quvvatlash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maqsadida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2022/2023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o‘quv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yilidan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boshlab: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a)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oliy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muassasalari,</a:t>
            </a:r>
            <a:r>
              <a:rPr dirty="0" sz="1600" spc="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texnikum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kollejlarda,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shu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jumladan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sirtqi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kechki</a:t>
            </a:r>
            <a:r>
              <a:rPr dirty="0" sz="1600" spc="4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shaklida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o‘qiyotgan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xotin-qizlarning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kontraktlarini</a:t>
            </a:r>
          </a:p>
          <a:p>
            <a:pPr marL="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to‘lash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uchun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7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yil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muddatga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foizsiz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kreditlarini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moliyalashtirish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maqsadida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tijorat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banklariga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Davlat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budjetidan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har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yili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1,8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trillion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so‘m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resurs</a:t>
            </a:r>
            <a:r>
              <a:rPr dirty="0" sz="1600" spc="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mablag‘lari</a:t>
            </a:r>
            <a:r>
              <a:rPr dirty="0" sz="1600" spc="7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QWRQI+Arial-BoldMT"/>
                <a:cs typeface="TQWRQI+Arial-BoldMT"/>
              </a:rPr>
              <a:t>yo‘naltirildi.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2440" y="4658355"/>
            <a:ext cx="8384612" cy="1728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Davlat</a:t>
            </a:r>
            <a:r>
              <a:rPr dirty="0" sz="1600" spc="56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oliy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muassasalarining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magistratura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bosqichida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o‘qiyotgan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barcha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xotin-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qizlarning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kontrakt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to‘lovlarini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qaytarish</a:t>
            </a:r>
            <a:r>
              <a:rPr dirty="0" sz="1600" spc="41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shartisiz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qoplash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maqsadida,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Davlat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budjetidan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har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yili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kamida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200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milliard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so‘m</a:t>
            </a:r>
            <a:r>
              <a:rPr dirty="0" sz="1600" spc="150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moliyalashtiriladi.</a:t>
            </a:r>
          </a:p>
          <a:p>
            <a:pPr marL="5715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2022-yil</a:t>
            </a:r>
            <a:r>
              <a:rPr dirty="0" sz="1600" spc="41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1-sentabrga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qadar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davlat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oliy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muassasalarining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magistratura</a:t>
            </a:r>
          </a:p>
          <a:p>
            <a:pPr marL="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bosqichiga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to‘lov-kontrakt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asosida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qabul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qilingan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va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olayotgan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xotin-qizlarning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davlat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oliy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ta’lim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muassasalari</a:t>
            </a:r>
            <a:r>
              <a:rPr dirty="0" sz="1600" spc="41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kesimida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ro‘yxatini</a:t>
            </a:r>
            <a:r>
              <a:rPr dirty="0" sz="1600" spc="152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shakllantiriladi</a:t>
            </a:r>
            <a:r>
              <a:rPr dirty="0" sz="1600" spc="8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hamda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2022-yil</a:t>
            </a:r>
            <a:r>
              <a:rPr dirty="0" sz="1600" spc="41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1-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oktabrga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qadar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kontrakt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to‘lovlarini</a:t>
            </a:r>
            <a:r>
              <a:rPr dirty="0" sz="1600" spc="43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qoplab</a:t>
            </a:r>
            <a:r>
              <a:rPr dirty="0" sz="1600" spc="110" b="1">
                <a:solidFill>
                  <a:srgbClr val="091424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91424"/>
                </a:solidFill>
                <a:latin typeface="TQWRQI+Arial-BoldMT"/>
                <a:cs typeface="TQWRQI+Arial-BoldMT"/>
              </a:rPr>
              <a:t>beriladi;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27439" y="929198"/>
            <a:ext cx="249609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Xotin-qizlarning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60247" y="929198"/>
            <a:ext cx="214969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manfaatlarini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27439" y="1355918"/>
            <a:ext cx="5777221" cy="1673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ta’minlash,</a:t>
            </a:r>
            <a:r>
              <a:rPr dirty="0" sz="2800" spc="22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jamiyat</a:t>
            </a:r>
            <a:r>
              <a:rPr dirty="0" sz="2800" spc="2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hayotidagi</a:t>
            </a:r>
            <a:r>
              <a:rPr dirty="0" sz="2800" spc="19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o‘rnini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mustahkamlash</a:t>
            </a:r>
            <a:r>
              <a:rPr dirty="0" sz="2800" spc="180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davlatimiz</a:t>
            </a:r>
            <a:r>
              <a:rPr dirty="0" sz="2800" spc="181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ijtimoiy</a:t>
            </a:r>
          </a:p>
          <a:p>
            <a:pPr marL="0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siyosatining</a:t>
            </a:r>
            <a:r>
              <a:rPr dirty="0" sz="2800" spc="48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muhim</a:t>
            </a:r>
            <a:r>
              <a:rPr dirty="0" sz="2800" spc="490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yo‘nalishi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hisoblanadi.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27439" y="3660206"/>
            <a:ext cx="5778982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Oxirgi</a:t>
            </a:r>
            <a:r>
              <a:rPr dirty="0" sz="2800" spc="120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to‘rt</a:t>
            </a:r>
            <a:r>
              <a:rPr dirty="0" sz="2800" spc="124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yilda</a:t>
            </a:r>
            <a:r>
              <a:rPr dirty="0" sz="2800" spc="12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bu</a:t>
            </a:r>
            <a:r>
              <a:rPr dirty="0" sz="2800" spc="125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borada</a:t>
            </a:r>
            <a:r>
              <a:rPr dirty="0" sz="2800" spc="120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800" spc="12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qonun,</a:t>
            </a:r>
            <a:r>
              <a:rPr dirty="0" sz="2800" spc="31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Prezidentning</a:t>
            </a:r>
            <a:r>
              <a:rPr dirty="0" sz="2800" spc="25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2800" spc="32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</a:t>
            </a:r>
            <a:r>
              <a:rPr dirty="0" sz="2800" spc="30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farmon</a:t>
            </a:r>
            <a:r>
              <a:rPr dirty="0" sz="2800" spc="28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27439" y="4513646"/>
            <a:ext cx="1050081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qarori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18282" y="4513646"/>
            <a:ext cx="1174402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hamda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37291" y="4513646"/>
            <a:ext cx="128257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Vazirlar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27439" y="4940366"/>
            <a:ext cx="5773946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Mahkamasining</a:t>
            </a:r>
            <a:r>
              <a:rPr dirty="0" sz="2800" spc="138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800" spc="1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</a:t>
            </a:r>
            <a:r>
              <a:rPr dirty="0" sz="2800" spc="138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qarori</a:t>
            </a:r>
            <a:r>
              <a:rPr dirty="0" sz="2800" spc="137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qabul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qilindi.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426" y="898163"/>
            <a:ext cx="1305197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QKABTQ+Calibri-Light,Bold"/>
                <a:cs typeface="QKABTQ+Calibri-Light,Bold"/>
              </a:rPr>
              <a:t>Ta’rif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7439" y="1977227"/>
            <a:ext cx="6154365" cy="3850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Zo‘ravonlik</a:t>
            </a:r>
            <a:r>
              <a:rPr dirty="0" sz="2800" spc="-6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—</a:t>
            </a:r>
            <a:r>
              <a:rPr dirty="0" sz="2800" spc="184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xotin-qizlarga</a:t>
            </a:r>
            <a:r>
              <a:rPr dirty="0" sz="2800" spc="18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nisbatan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jismoniy,</a:t>
            </a:r>
            <a:r>
              <a:rPr dirty="0" sz="2800" spc="-1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ruhiy,</a:t>
            </a:r>
            <a:r>
              <a:rPr dirty="0" sz="2800" spc="-12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jinsiy</a:t>
            </a:r>
            <a:r>
              <a:rPr dirty="0" sz="2800" spc="3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yoki</a:t>
            </a:r>
            <a:r>
              <a:rPr dirty="0" sz="28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iqtisodiy</a:t>
            </a:r>
            <a:r>
              <a:rPr dirty="0" sz="2800" spc="1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ta’sir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o‘tkazish</a:t>
            </a:r>
            <a:r>
              <a:rPr dirty="0" sz="2800" spc="110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yoki</a:t>
            </a:r>
            <a:r>
              <a:rPr dirty="0" sz="2800" spc="10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bunday</a:t>
            </a:r>
            <a:r>
              <a:rPr dirty="0" sz="2800" spc="107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ta’sir</a:t>
            </a:r>
            <a:r>
              <a:rPr dirty="0" sz="2800" spc="95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o‘tkazish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choralarini</a:t>
            </a:r>
            <a:r>
              <a:rPr dirty="0" sz="2800" spc="79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qo‘llash</a:t>
            </a:r>
            <a:r>
              <a:rPr dirty="0" sz="2800" spc="8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bilan</a:t>
            </a:r>
            <a:r>
              <a:rPr dirty="0" sz="2800" spc="8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tahdid</a:t>
            </a:r>
            <a:r>
              <a:rPr dirty="0" sz="2800" spc="80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qilish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orqali</a:t>
            </a:r>
            <a:r>
              <a:rPr dirty="0" sz="2800" spc="109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ularning</a:t>
            </a:r>
            <a:r>
              <a:rPr dirty="0" sz="2800" spc="112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hayoti,</a:t>
            </a:r>
            <a:r>
              <a:rPr dirty="0" sz="2800" spc="103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sog‘lig‘i,</a:t>
            </a:r>
            <a:r>
              <a:rPr dirty="0" sz="2800" spc="11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jinsiy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daxlsizligi,</a:t>
            </a:r>
            <a:r>
              <a:rPr dirty="0" sz="2800" spc="22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sha’ni,</a:t>
            </a:r>
            <a:r>
              <a:rPr dirty="0" sz="2800" spc="22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qadr-qimmati</a:t>
            </a:r>
            <a:r>
              <a:rPr dirty="0" sz="2800" spc="222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va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qonun</a:t>
            </a:r>
            <a:r>
              <a:rPr dirty="0" sz="2800" spc="27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bilan</a:t>
            </a:r>
            <a:r>
              <a:rPr dirty="0" sz="2800" spc="28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himoya</a:t>
            </a:r>
            <a:r>
              <a:rPr dirty="0" sz="2800" spc="22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qilinadigan</a:t>
            </a:r>
            <a:r>
              <a:rPr dirty="0" sz="2800" spc="24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boshqa</a:t>
            </a:r>
          </a:p>
          <a:p>
            <a:pPr marL="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huquqlari</a:t>
            </a:r>
            <a:r>
              <a:rPr dirty="0" sz="2800" spc="71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hamda</a:t>
            </a:r>
            <a:r>
              <a:rPr dirty="0" sz="2800" spc="71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erkinliklariga</a:t>
            </a:r>
            <a:r>
              <a:rPr dirty="0" sz="2800" spc="70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tajovuz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qiladigan</a:t>
            </a:r>
            <a:r>
              <a:rPr dirty="0" sz="2800" spc="51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g‘ayrihuquqiy</a:t>
            </a:r>
            <a:r>
              <a:rPr dirty="0" sz="2800" spc="509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harakat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(harakatsizlik);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426" y="898163"/>
            <a:ext cx="1305197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QKABTQ+Calibri-Light,Bold"/>
                <a:cs typeface="QKABTQ+Calibri-Light,Bold"/>
              </a:rPr>
              <a:t>Ta’rif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440" y="1837258"/>
            <a:ext cx="7349726" cy="30235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7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521">
                <a:solidFill>
                  <a:srgbClr val="000000"/>
                </a:solidFill>
                <a:latin typeface="GUUUES+ArialMT"/>
                <a:cs typeface="GUUUES+ArialMT"/>
              </a:rPr>
              <a:t>•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tazyiq</a:t>
            </a:r>
            <a:r>
              <a:rPr dirty="0" sz="3600" spc="1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—</a:t>
            </a:r>
            <a:r>
              <a:rPr dirty="0" sz="3600" spc="3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sodir</a:t>
            </a:r>
            <a:r>
              <a:rPr dirty="0" sz="3600" spc="3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etilganligi</a:t>
            </a:r>
            <a:r>
              <a:rPr dirty="0" sz="3600" spc="347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uchun</a:t>
            </a:r>
          </a:p>
          <a:p>
            <a:pPr marL="22860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ma’muriy</a:t>
            </a:r>
            <a:r>
              <a:rPr dirty="0" sz="3600" spc="19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yoki</a:t>
            </a:r>
            <a:r>
              <a:rPr dirty="0" sz="3600" spc="19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jinoiy</a:t>
            </a:r>
            <a:r>
              <a:rPr dirty="0" sz="3600" spc="20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javobgarlik</a:t>
            </a:r>
          </a:p>
          <a:p>
            <a:pPr marL="22860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nazarda</a:t>
            </a:r>
            <a:r>
              <a:rPr dirty="0" sz="3600" spc="523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tutilmagan,</a:t>
            </a:r>
            <a:r>
              <a:rPr dirty="0" sz="3600" spc="525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xotin-</a:t>
            </a:r>
          </a:p>
          <a:p>
            <a:pPr marL="22860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qizlarning</a:t>
            </a:r>
            <a:r>
              <a:rPr dirty="0" sz="3600" spc="394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sha’ni</a:t>
            </a:r>
            <a:r>
              <a:rPr dirty="0" sz="3600" spc="393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va</a:t>
            </a:r>
            <a:r>
              <a:rPr dirty="0" sz="3600" spc="392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qadr-</a:t>
            </a:r>
          </a:p>
          <a:p>
            <a:pPr marL="22860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qimmatini</a:t>
            </a:r>
            <a:r>
              <a:rPr dirty="0" sz="3600" spc="149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kamsitadigan</a:t>
            </a:r>
            <a:r>
              <a:rPr dirty="0" sz="3600" spc="14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harakat</a:t>
            </a:r>
          </a:p>
          <a:p>
            <a:pPr marL="228600" marR="0">
              <a:lnSpc>
                <a:spcPts val="38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(harakatsizlik),</a:t>
            </a:r>
            <a:r>
              <a:rPr dirty="0" sz="3600" spc="9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TQWRQI+Arial-BoldMT"/>
                <a:cs typeface="TQWRQI+Arial-BoldMT"/>
              </a:rPr>
              <a:t>shilqimlik;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2022-11-26T04:17:13-06:00</dcterms:modified>
</cp:coreProperties>
</file>